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"/>
  </p:notesMasterIdLst>
  <p:sldIdLst>
    <p:sldId id="861" r:id="rId2"/>
    <p:sldId id="7528" r:id="rId3"/>
    <p:sldId id="863" r:id="rId4"/>
    <p:sldId id="862" r:id="rId5"/>
    <p:sldId id="7529" r:id="rId6"/>
  </p:sldIdLst>
  <p:sldSz cx="12192000" cy="16256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中文" id="{F3659AA8-D591-4DFA-A95F-0EBB4396C3AB}">
          <p14:sldIdLst>
            <p14:sldId id="861"/>
            <p14:sldId id="7528"/>
            <p14:sldId id="863"/>
            <p14:sldId id="862"/>
            <p14:sldId id="7529"/>
          </p14:sldIdLst>
        </p14:section>
        <p14:section name="日文" id="{3955D467-62D0-42E0-A1E5-509AA1DA99C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00FF"/>
    <a:srgbClr val="B2B2B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29" d="100"/>
          <a:sy n="29" d="100"/>
        </p:scale>
        <p:origin x="20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1FED6-456D-4173-BFE4-086C2BB5ABA1}" type="datetimeFigureOut">
              <a:rPr lang="zh-CN" altLang="en-US" smtClean="0"/>
              <a:t>2022/8/18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119313" y="1233488"/>
            <a:ext cx="24971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BEE62-C45C-4257-81E1-0CE598D750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02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31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96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3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67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628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380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2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747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698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15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10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9DB95-D542-48AF-A04C-D6A3BEED235C}" type="datetimeFigureOut">
              <a:rPr kumimoji="1" lang="ja-JP" altLang="en-US" smtClean="0"/>
              <a:t>2022/8/18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25725-A62F-4CEB-BDE3-7D26119917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21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kumimoji="1"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kumimoji="1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jp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image" Target="../media/image4.jpeg"/><Relationship Id="rId12" Type="http://schemas.microsoft.com/office/2007/relationships/hdphoto" Target="../media/hdphoto2.wdp"/><Relationship Id="rId17" Type="http://schemas.openxmlformats.org/officeDocument/2006/relationships/image" Target="../media/image11.jpe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2" Type="http://schemas.openxmlformats.org/officeDocument/2006/relationships/video" Target="../media/media1.avi"/><Relationship Id="rId16" Type="http://schemas.microsoft.com/office/2007/relationships/hdphoto" Target="../media/hdphoto3.wdp"/><Relationship Id="rId20" Type="http://schemas.openxmlformats.org/officeDocument/2006/relationships/image" Target="../media/image14.jpeg"/><Relationship Id="rId29" Type="http://schemas.openxmlformats.org/officeDocument/2006/relationships/image" Target="../media/image23.png"/><Relationship Id="rId1" Type="http://schemas.microsoft.com/office/2007/relationships/media" Target="../media/media1.avi"/><Relationship Id="rId6" Type="http://schemas.openxmlformats.org/officeDocument/2006/relationships/image" Target="../media/image3.jpeg"/><Relationship Id="rId11" Type="http://schemas.openxmlformats.org/officeDocument/2006/relationships/image" Target="../media/image7.jpe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" Type="http://schemas.openxmlformats.org/officeDocument/2006/relationships/image" Target="../media/image2.jpeg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image" Target="../media/image6.jpe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9.jp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50.gif"/><Relationship Id="rId3" Type="http://schemas.openxmlformats.org/officeDocument/2006/relationships/image" Target="../media/image34.png"/><Relationship Id="rId21" Type="http://schemas.openxmlformats.org/officeDocument/2006/relationships/image" Target="../media/image45.png"/><Relationship Id="rId7" Type="http://schemas.microsoft.com/office/2007/relationships/hdphoto" Target="../media/hdphoto5.wdp"/><Relationship Id="rId12" Type="http://schemas.openxmlformats.org/officeDocument/2006/relationships/image" Target="../media/image39.png"/><Relationship Id="rId17" Type="http://schemas.microsoft.com/office/2007/relationships/hdphoto" Target="../media/hdphoto9.wdp"/><Relationship Id="rId25" Type="http://schemas.openxmlformats.org/officeDocument/2006/relationships/image" Target="../media/image49.pn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20" Type="http://schemas.openxmlformats.org/officeDocument/2006/relationships/image" Target="../media/image44.jpe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7.wdp"/><Relationship Id="rId24" Type="http://schemas.openxmlformats.org/officeDocument/2006/relationships/image" Target="../media/image48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openxmlformats.org/officeDocument/2006/relationships/image" Target="../media/image47.png"/><Relationship Id="rId28" Type="http://schemas.openxmlformats.org/officeDocument/2006/relationships/image" Target="../media/image31.png"/><Relationship Id="rId10" Type="http://schemas.openxmlformats.org/officeDocument/2006/relationships/image" Target="../media/image38.png"/><Relationship Id="rId19" Type="http://schemas.microsoft.com/office/2007/relationships/hdphoto" Target="../media/hdphoto10.wdp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46.png"/><Relationship Id="rId27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microsoft.com/office/2007/relationships/hdphoto" Target="../media/hdphoto16.wdp"/><Relationship Id="rId26" Type="http://schemas.openxmlformats.org/officeDocument/2006/relationships/image" Target="../media/image71.jpg"/><Relationship Id="rId3" Type="http://schemas.microsoft.com/office/2007/relationships/hdphoto" Target="../media/hdphoto11.wdp"/><Relationship Id="rId21" Type="http://schemas.openxmlformats.org/officeDocument/2006/relationships/image" Target="../media/image66.jpeg"/><Relationship Id="rId7" Type="http://schemas.openxmlformats.org/officeDocument/2006/relationships/image" Target="../media/image56.png"/><Relationship Id="rId12" Type="http://schemas.microsoft.com/office/2007/relationships/hdphoto" Target="../media/hdphoto13.wdp"/><Relationship Id="rId17" Type="http://schemas.openxmlformats.org/officeDocument/2006/relationships/image" Target="../media/image63.png"/><Relationship Id="rId25" Type="http://schemas.openxmlformats.org/officeDocument/2006/relationships/image" Target="../media/image70.png"/><Relationship Id="rId2" Type="http://schemas.openxmlformats.org/officeDocument/2006/relationships/image" Target="../media/image53.png"/><Relationship Id="rId16" Type="http://schemas.microsoft.com/office/2007/relationships/hdphoto" Target="../media/hdphoto15.wdp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69.png"/><Relationship Id="rId5" Type="http://schemas.microsoft.com/office/2007/relationships/hdphoto" Target="../media/hdphoto12.wdp"/><Relationship Id="rId15" Type="http://schemas.openxmlformats.org/officeDocument/2006/relationships/image" Target="../media/image62.png"/><Relationship Id="rId23" Type="http://schemas.openxmlformats.org/officeDocument/2006/relationships/image" Target="../media/image68.JPG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microsoft.com/office/2007/relationships/hdphoto" Target="../media/hdphoto14.wdp"/><Relationship Id="rId22" Type="http://schemas.openxmlformats.org/officeDocument/2006/relationships/image" Target="../media/image67.jpeg"/><Relationship Id="rId27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F8039459-68FE-415D-A1C6-CEFAD3C0A2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58007" y="503710"/>
            <a:ext cx="2448107" cy="701731"/>
          </a:xfrm>
          <a:noFill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换挡机构</a:t>
            </a:r>
            <a:endParaRPr lang="ja-JP" altLang="en-US" sz="4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11D17B35-AF28-43A5-82B7-8AEE26644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350" y="1535784"/>
            <a:ext cx="12192000" cy="46166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商品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特征</a:t>
            </a:r>
            <a:endParaRPr lang="ja-JP" altLang="en-US" sz="2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6" name="Text Box 152">
            <a:extLst>
              <a:ext uri="{FF2B5EF4-FFF2-40B4-BE49-F238E27FC236}">
                <a16:creationId xmlns:a16="http://schemas.microsoft.com/office/drawing/2014/main" id="{8DB96CD4-5DA3-4608-A5DE-31240B212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385" y="2178977"/>
            <a:ext cx="3936685" cy="7877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妥当性评价（自公司内时行实验）</a:t>
            </a:r>
            <a:endParaRPr lang="en-US" altLang="ja-JP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试验设备简介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52617627-6202-46E3-996B-BE68BC8D7ABE}"/>
              </a:ext>
            </a:extLst>
          </p:cNvPr>
          <p:cNvSpPr/>
          <p:nvPr/>
        </p:nvSpPr>
        <p:spPr>
          <a:xfrm>
            <a:off x="5919115" y="11786752"/>
            <a:ext cx="6259916" cy="4186234"/>
          </a:xfrm>
          <a:custGeom>
            <a:avLst/>
            <a:gdLst>
              <a:gd name="connsiteX0" fmla="*/ 0 w 5252936"/>
              <a:gd name="connsiteY0" fmla="*/ 3229583 h 3229583"/>
              <a:gd name="connsiteX1" fmla="*/ 0 w 5252936"/>
              <a:gd name="connsiteY1" fmla="*/ 0 h 3229583"/>
              <a:gd name="connsiteX2" fmla="*/ 5252936 w 5252936"/>
              <a:gd name="connsiteY2" fmla="*/ 0 h 322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2936" h="3229583">
                <a:moveTo>
                  <a:pt x="0" y="3229583"/>
                </a:moveTo>
                <a:lnTo>
                  <a:pt x="0" y="0"/>
                </a:lnTo>
                <a:lnTo>
                  <a:pt x="5252936" y="0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0" name="Text Box 152">
            <a:extLst>
              <a:ext uri="{FF2B5EF4-FFF2-40B4-BE49-F238E27FC236}">
                <a16:creationId xmlns:a16="http://schemas.microsoft.com/office/drawing/2014/main" id="{8BE5AC1D-50FF-4A0C-A495-26640A4A2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401" y="7677090"/>
            <a:ext cx="2391391" cy="117247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与各类协力供应商合作</a:t>
            </a:r>
            <a:endParaRPr lang="en-US" altLang="ja-JP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・</a:t>
            </a:r>
            <a:r>
              <a:rPr lang="zh-CN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电</a:t>
            </a:r>
            <a:r>
              <a:rPr lang="ja-JP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装部品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・</a:t>
            </a:r>
            <a:r>
              <a:rPr lang="zh-CN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内饰</a:t>
            </a:r>
            <a:r>
              <a:rPr lang="ja-JP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部品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Text Box 152">
            <a:extLst>
              <a:ext uri="{FF2B5EF4-FFF2-40B4-BE49-F238E27FC236}">
                <a16:creationId xmlns:a16="http://schemas.microsoft.com/office/drawing/2014/main" id="{3D3760AB-0C37-4952-AC57-A81B46DF4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9" y="11335193"/>
            <a:ext cx="5066219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量产案例</a:t>
            </a:r>
            <a:r>
              <a:rPr lang="en-US" altLang="zh-CN" sz="18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--</a:t>
            </a:r>
            <a:r>
              <a:rPr lang="zh-CN" altLang="en-US" sz="14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截止到目前已有</a:t>
            </a:r>
            <a:r>
              <a:rPr lang="en-US" altLang="zh-CN" sz="14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14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个以上的车型适用</a:t>
            </a:r>
            <a:endParaRPr lang="en-US" altLang="zh-CN" sz="1400" b="1" u="sng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3" name="Text Box 152">
            <a:extLst>
              <a:ext uri="{FF2B5EF4-FFF2-40B4-BE49-F238E27FC236}">
                <a16:creationId xmlns:a16="http://schemas.microsoft.com/office/drawing/2014/main" id="{7C1AB504-8766-463D-A984-AABD642F5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623" y="8948269"/>
            <a:ext cx="3272732" cy="214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将</a:t>
            </a:r>
            <a:r>
              <a:rPr lang="ja-JP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重要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机能组件模块化</a:t>
            </a:r>
            <a:r>
              <a:rPr lang="ja-JP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实现品质稳定及生产的稳定。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dirty="0">
                <a:latin typeface="宋体" panose="02010600030101010101" pitchFamily="2" charset="-122"/>
                <a:ea typeface="宋体" panose="02010600030101010101" pitchFamily="2" charset="-122"/>
              </a:rPr>
              <a:t>2011</a:t>
            </a:r>
            <a:r>
              <a:rPr lang="ja-JP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开始进入量产，可对应不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同的</a:t>
            </a:r>
            <a:r>
              <a:rPr lang="en-US" altLang="ja-JP" sz="1800" dirty="0">
                <a:latin typeface="宋体" panose="02010600030101010101" pitchFamily="2" charset="-122"/>
                <a:ea typeface="宋体" panose="02010600030101010101" pitchFamily="2" charset="-122"/>
              </a:rPr>
              <a:t>OEM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zh-CN" altLang="en-US" sz="18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已取得专利</a:t>
            </a:r>
            <a:endParaRPr lang="en-US" altLang="ja-JP" sz="1800" b="1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4" name="Text Box 152">
            <a:extLst>
              <a:ext uri="{FF2B5EF4-FFF2-40B4-BE49-F238E27FC236}">
                <a16:creationId xmlns:a16="http://schemas.microsoft.com/office/drawing/2014/main" id="{46C77B85-8195-4C35-83C6-1FB17A9B9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477" y="12162827"/>
            <a:ext cx="4369613" cy="8339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将内装技术与电装技术进行融合，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设计开发出更具有附加价值的产品。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4" name="Picture 2" descr="\\Atec901\catia\HONDA\workspace\114023\2SE-AT\新しいフォルダー\escn assy.bmp">
            <a:extLst>
              <a:ext uri="{FF2B5EF4-FFF2-40B4-BE49-F238E27FC236}">
                <a16:creationId xmlns:a16="http://schemas.microsoft.com/office/drawing/2014/main" id="{B532B5E6-E430-48CC-A959-EABBFF75E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58" y="8268007"/>
            <a:ext cx="3591941" cy="269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A752B0A-28F3-46C8-901A-C47E2163A514}"/>
              </a:ext>
            </a:extLst>
          </p:cNvPr>
          <p:cNvCxnSpPr>
            <a:cxnSpLocks/>
          </p:cNvCxnSpPr>
          <p:nvPr/>
        </p:nvCxnSpPr>
        <p:spPr>
          <a:xfrm>
            <a:off x="10131373" y="10146748"/>
            <a:ext cx="1095288" cy="489947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362A9CE7-0A8F-4FC9-8339-11EDF9D14DC6}"/>
              </a:ext>
            </a:extLst>
          </p:cNvPr>
          <p:cNvSpPr txBox="1"/>
          <p:nvPr/>
        </p:nvSpPr>
        <p:spPr>
          <a:xfrm>
            <a:off x="10737572" y="1066136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LED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档位灯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（电装部品）</a:t>
            </a: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522C1017-4F70-49BE-ACBC-E83A07CB0F54}"/>
              </a:ext>
            </a:extLst>
          </p:cNvPr>
          <p:cNvCxnSpPr>
            <a:cxnSpLocks/>
          </p:cNvCxnSpPr>
          <p:nvPr/>
        </p:nvCxnSpPr>
        <p:spPr>
          <a:xfrm>
            <a:off x="8762009" y="9373261"/>
            <a:ext cx="441389" cy="154521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93159E9C-B283-4702-B0BF-5C86DC3ABCEA}"/>
              </a:ext>
            </a:extLst>
          </p:cNvPr>
          <p:cNvSpPr txBox="1"/>
          <p:nvPr/>
        </p:nvSpPr>
        <p:spPr>
          <a:xfrm>
            <a:off x="7305730" y="898140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中控涂装面板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（内装部品）</a:t>
            </a:r>
          </a:p>
        </p:txBody>
      </p:sp>
      <p:pic>
        <p:nvPicPr>
          <p:cNvPr id="50" name="図 40">
            <a:extLst>
              <a:ext uri="{FF2B5EF4-FFF2-40B4-BE49-F238E27FC236}">
                <a16:creationId xmlns:a16="http://schemas.microsoft.com/office/drawing/2014/main" id="{17CA9C2B-5DE8-4A60-AA19-132CEC393D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9274" y="4732722"/>
            <a:ext cx="1065661" cy="112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図 46">
            <a:extLst>
              <a:ext uri="{FF2B5EF4-FFF2-40B4-BE49-F238E27FC236}">
                <a16:creationId xmlns:a16="http://schemas.microsoft.com/office/drawing/2014/main" id="{F2F83406-2ACE-4B9F-8777-FD10651708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/>
          <a:stretch/>
        </p:blipFill>
        <p:spPr>
          <a:xfrm>
            <a:off x="9939056" y="4682791"/>
            <a:ext cx="2039813" cy="112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8" descr="\\192.168.103.46\部署別\商品開発\A_完成文書\000 事業計画\66期事業計画\実績\ＢＬ\技術開発BL\2Q\4-1-5-②②商品性試験ロボット化\20181031_お客様プレゼン\P1020927.JPG">
            <a:extLst>
              <a:ext uri="{FF2B5EF4-FFF2-40B4-BE49-F238E27FC236}">
                <a16:creationId xmlns:a16="http://schemas.microsoft.com/office/drawing/2014/main" id="{A075B210-D719-4BAF-8875-F1A76794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65" y="3177589"/>
            <a:ext cx="916383" cy="1178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D8A1667F-A767-4718-AD24-2882855C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367" y="3180301"/>
            <a:ext cx="1474211" cy="1175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図 19">
            <a:extLst>
              <a:ext uri="{FF2B5EF4-FFF2-40B4-BE49-F238E27FC236}">
                <a16:creationId xmlns:a16="http://schemas.microsoft.com/office/drawing/2014/main" id="{44E4694C-C351-417B-A5A0-9104A0A06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4380" r="14689" b="8595"/>
          <a:stretch/>
        </p:blipFill>
        <p:spPr>
          <a:xfrm rot="5400000">
            <a:off x="10506415" y="2717676"/>
            <a:ext cx="1144316" cy="202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図 7">
            <a:extLst>
              <a:ext uri="{FF2B5EF4-FFF2-40B4-BE49-F238E27FC236}">
                <a16:creationId xmlns:a16="http://schemas.microsoft.com/office/drawing/2014/main" id="{66316F1A-53DF-44DB-B700-F51033614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666" y="4682612"/>
            <a:ext cx="1009101" cy="113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BFE47E63-F8E8-4D76-8993-0FEB31D67CF6}"/>
              </a:ext>
            </a:extLst>
          </p:cNvPr>
          <p:cNvSpPr txBox="1"/>
          <p:nvPr/>
        </p:nvSpPr>
        <p:spPr>
          <a:xfrm>
            <a:off x="6893164" y="2938969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商品性自动验证机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5D4AE77-6486-42B1-8DEA-43D9FAF1C816}"/>
              </a:ext>
            </a:extLst>
          </p:cNvPr>
          <p:cNvSpPr txBox="1"/>
          <p:nvPr/>
        </p:nvSpPr>
        <p:spPr>
          <a:xfrm>
            <a:off x="8558033" y="2938969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耐久试验机械手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BF8E177-A600-4EBB-A167-AF753987EAEF}"/>
              </a:ext>
            </a:extLst>
          </p:cNvPr>
          <p:cNvSpPr txBox="1"/>
          <p:nvPr/>
        </p:nvSpPr>
        <p:spPr>
          <a:xfrm>
            <a:off x="10758747" y="286947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静音房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B84890B-E760-416A-AC11-48D15D905E9A}"/>
              </a:ext>
            </a:extLst>
          </p:cNvPr>
          <p:cNvSpPr txBox="1"/>
          <p:nvPr/>
        </p:nvSpPr>
        <p:spPr>
          <a:xfrm>
            <a:off x="6957469" y="443597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耐磨性试验机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8D0B0E1-3831-4639-B245-405F97B7F6E3}"/>
              </a:ext>
            </a:extLst>
          </p:cNvPr>
          <p:cNvSpPr txBox="1"/>
          <p:nvPr/>
        </p:nvSpPr>
        <p:spPr>
          <a:xfrm>
            <a:off x="8594308" y="438290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强度试验机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3C9F5EE-76DB-4FB1-B6E7-B69AF8057F60}"/>
              </a:ext>
            </a:extLst>
          </p:cNvPr>
          <p:cNvSpPr txBox="1"/>
          <p:nvPr/>
        </p:nvSpPr>
        <p:spPr>
          <a:xfrm>
            <a:off x="10231128" y="4361375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耐粉尘试验机</a:t>
            </a:r>
          </a:p>
        </p:txBody>
      </p:sp>
      <p:pic>
        <p:nvPicPr>
          <p:cNvPr id="42" name="图片 41" descr="图片包含 图示&#10;&#10;描述已自动生成">
            <a:extLst>
              <a:ext uri="{FF2B5EF4-FFF2-40B4-BE49-F238E27FC236}">
                <a16:creationId xmlns:a16="http://schemas.microsoft.com/office/drawing/2014/main" id="{8DD22A44-8779-4773-A2CA-19390A91CC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" y="-45764"/>
            <a:ext cx="1517731" cy="1597036"/>
          </a:xfrm>
          <a:prstGeom prst="rect">
            <a:avLst/>
          </a:prstGeom>
        </p:spPr>
      </p:pic>
      <p:pic>
        <p:nvPicPr>
          <p:cNvPr id="111" name="图片 110" descr="卡通人物&#10;&#10;描述已自动生成">
            <a:extLst>
              <a:ext uri="{FF2B5EF4-FFF2-40B4-BE49-F238E27FC236}">
                <a16:creationId xmlns:a16="http://schemas.microsoft.com/office/drawing/2014/main" id="{4E03943D-5392-4A43-B2D8-3F78E19F3C9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35" y="11855022"/>
            <a:ext cx="1686869" cy="2954302"/>
          </a:xfrm>
          <a:prstGeom prst="rect">
            <a:avLst/>
          </a:prstGeom>
        </p:spPr>
      </p:pic>
      <p:pic>
        <p:nvPicPr>
          <p:cNvPr id="69" name="図 11">
            <a:extLst>
              <a:ext uri="{FF2B5EF4-FFF2-40B4-BE49-F238E27FC236}">
                <a16:creationId xmlns:a16="http://schemas.microsoft.com/office/drawing/2014/main" id="{B68FF185-173D-4569-B016-732D5872D3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933" y="6072584"/>
            <a:ext cx="1690184" cy="126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7323D545-37EE-4D3F-9534-17DA74CE9879}"/>
              </a:ext>
            </a:extLst>
          </p:cNvPr>
          <p:cNvSpPr txBox="1"/>
          <p:nvPr/>
        </p:nvSpPr>
        <p:spPr>
          <a:xfrm>
            <a:off x="7450938" y="579698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电子实验室</a:t>
            </a:r>
            <a:endParaRPr kumimoji="1" lang="de-DE" altLang="ja-JP" sz="1400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71" name="図 13">
            <a:extLst>
              <a:ext uri="{FF2B5EF4-FFF2-40B4-BE49-F238E27FC236}">
                <a16:creationId xmlns:a16="http://schemas.microsoft.com/office/drawing/2014/main" id="{687ED111-5A6F-431E-B0A4-5F989A8EC41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931" y="6003375"/>
            <a:ext cx="2380099" cy="125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18D41B0B-6BF8-440E-8FFE-532FF6B70ED6}"/>
              </a:ext>
            </a:extLst>
          </p:cNvPr>
          <p:cNvSpPr txBox="1"/>
          <p:nvPr/>
        </p:nvSpPr>
        <p:spPr>
          <a:xfrm>
            <a:off x="10027190" y="5782557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车载电涌试验机</a:t>
            </a:r>
            <a:endParaRPr kumimoji="1" lang="de-DE" altLang="ja-JP" sz="1400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75" name="Picture 517">
            <a:extLst>
              <a:ext uri="{FF2B5EF4-FFF2-40B4-BE49-F238E27FC236}">
                <a16:creationId xmlns:a16="http://schemas.microsoft.com/office/drawing/2014/main" id="{EE392933-E949-46D3-8300-160C29DC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58" y="11767568"/>
            <a:ext cx="1249639" cy="182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520">
            <a:extLst>
              <a:ext uri="{FF2B5EF4-FFF2-40B4-BE49-F238E27FC236}">
                <a16:creationId xmlns:a16="http://schemas.microsoft.com/office/drawing/2014/main" id="{B774D810-9635-4DEF-85AD-9CAFE8262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127" y="11901791"/>
            <a:ext cx="1248827" cy="163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25" descr="ASSY_17APR">
            <a:extLst>
              <a:ext uri="{FF2B5EF4-FFF2-40B4-BE49-F238E27FC236}">
                <a16:creationId xmlns:a16="http://schemas.microsoft.com/office/drawing/2014/main" id="{5FA46C28-732B-4612-8CD5-AC176ECEC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119" y="11952402"/>
            <a:ext cx="1244176" cy="163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527" descr="AAA">
            <a:extLst>
              <a:ext uri="{FF2B5EF4-FFF2-40B4-BE49-F238E27FC236}">
                <a16:creationId xmlns:a16="http://schemas.microsoft.com/office/drawing/2014/main" id="{D7B5A1DE-EFD1-4BDC-905F-988865DD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1706" y="13841187"/>
            <a:ext cx="1428129" cy="161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524" descr="8494954594">
            <a:extLst>
              <a:ext uri="{FF2B5EF4-FFF2-40B4-BE49-F238E27FC236}">
                <a16:creationId xmlns:a16="http://schemas.microsoft.com/office/drawing/2014/main" id="{62317B82-2660-4623-AFE8-1376F86C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"/>
          <a:stretch>
            <a:fillRect/>
          </a:stretch>
        </p:blipFill>
        <p:spPr bwMode="auto">
          <a:xfrm>
            <a:off x="3814012" y="13678872"/>
            <a:ext cx="1194331" cy="181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27" descr="thailand_n_150">
            <a:extLst>
              <a:ext uri="{FF2B5EF4-FFF2-40B4-BE49-F238E27FC236}">
                <a16:creationId xmlns:a16="http://schemas.microsoft.com/office/drawing/2014/main" id="{3E4B38FD-037F-439E-829E-0B559B8C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92" y="13638730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25" descr="japan_n_150">
            <a:extLst>
              <a:ext uri="{FF2B5EF4-FFF2-40B4-BE49-F238E27FC236}">
                <a16:creationId xmlns:a16="http://schemas.microsoft.com/office/drawing/2014/main" id="{E6F9FCB2-2A8A-4E36-BF29-4026A1B6E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21" y="13633315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3" descr="china_n_150">
            <a:extLst>
              <a:ext uri="{FF2B5EF4-FFF2-40B4-BE49-F238E27FC236}">
                <a16:creationId xmlns:a16="http://schemas.microsoft.com/office/drawing/2014/main" id="{C618289D-404E-4817-95C1-35F4171F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76" y="13639851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9" descr="usa_n_150">
            <a:extLst>
              <a:ext uri="{FF2B5EF4-FFF2-40B4-BE49-F238E27FC236}">
                <a16:creationId xmlns:a16="http://schemas.microsoft.com/office/drawing/2014/main" id="{06AD5A67-E7C3-4440-BAEE-E65DA644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625" y="13639851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3" descr="china_n_150">
            <a:extLst>
              <a:ext uri="{FF2B5EF4-FFF2-40B4-BE49-F238E27FC236}">
                <a16:creationId xmlns:a16="http://schemas.microsoft.com/office/drawing/2014/main" id="{E856ECCF-7CDB-4019-8549-504E8885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159" y="13639851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29" descr="usa_n_150">
            <a:extLst>
              <a:ext uri="{FF2B5EF4-FFF2-40B4-BE49-F238E27FC236}">
                <a16:creationId xmlns:a16="http://schemas.microsoft.com/office/drawing/2014/main" id="{041F7B40-2548-426C-865F-F45FF7E6C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069" y="15527176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25" descr="japan_n_150">
            <a:extLst>
              <a:ext uri="{FF2B5EF4-FFF2-40B4-BE49-F238E27FC236}">
                <a16:creationId xmlns:a16="http://schemas.microsoft.com/office/drawing/2014/main" id="{0F2D496F-7E77-48ED-AD75-B2635159D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458" y="15584598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23" descr="china_n_150">
            <a:extLst>
              <a:ext uri="{FF2B5EF4-FFF2-40B4-BE49-F238E27FC236}">
                <a16:creationId xmlns:a16="http://schemas.microsoft.com/office/drawing/2014/main" id="{BA0CFBFE-5FAC-4F69-81C8-9097743F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9570" y="15585833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10" descr="mexico_n_150">
            <a:extLst>
              <a:ext uri="{FF2B5EF4-FFF2-40B4-BE49-F238E27FC236}">
                <a16:creationId xmlns:a16="http://schemas.microsoft.com/office/drawing/2014/main" id="{1454FAC9-D78F-46CA-99A5-ABAED606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416" y="15584598"/>
            <a:ext cx="273050" cy="18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図 26">
            <a:extLst>
              <a:ext uri="{FF2B5EF4-FFF2-40B4-BE49-F238E27FC236}">
                <a16:creationId xmlns:a16="http://schemas.microsoft.com/office/drawing/2014/main" id="{CB3E7CB8-0FAD-4D88-A07A-EDE62440EE0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579" b="46676"/>
          <a:stretch/>
        </p:blipFill>
        <p:spPr>
          <a:xfrm>
            <a:off x="9093360" y="14551885"/>
            <a:ext cx="776317" cy="1096083"/>
          </a:xfrm>
          <a:prstGeom prst="rect">
            <a:avLst/>
          </a:prstGeom>
        </p:spPr>
      </p:pic>
      <p:pic>
        <p:nvPicPr>
          <p:cNvPr id="97" name="図 5">
            <a:extLst>
              <a:ext uri="{FF2B5EF4-FFF2-40B4-BE49-F238E27FC236}">
                <a16:creationId xmlns:a16="http://schemas.microsoft.com/office/drawing/2014/main" id="{F563B181-95E2-4836-B75C-7EC28747263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027190" y="13899150"/>
            <a:ext cx="434391" cy="788626"/>
          </a:xfrm>
          <a:prstGeom prst="rect">
            <a:avLst/>
          </a:prstGeom>
        </p:spPr>
      </p:pic>
      <p:pic>
        <p:nvPicPr>
          <p:cNvPr id="101" name="図 14">
            <a:extLst>
              <a:ext uri="{FF2B5EF4-FFF2-40B4-BE49-F238E27FC236}">
                <a16:creationId xmlns:a16="http://schemas.microsoft.com/office/drawing/2014/main" id="{5BAF1377-081E-4CD0-8CED-6E94AFE2F80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60170" y="13337499"/>
            <a:ext cx="530546" cy="748543"/>
          </a:xfrm>
          <a:prstGeom prst="rect">
            <a:avLst/>
          </a:prstGeom>
        </p:spPr>
      </p:pic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89FF2653-1998-48F7-8102-702D0066F6C2}"/>
              </a:ext>
            </a:extLst>
          </p:cNvPr>
          <p:cNvSpPr/>
          <p:nvPr/>
        </p:nvSpPr>
        <p:spPr>
          <a:xfrm>
            <a:off x="9761426" y="13248850"/>
            <a:ext cx="1577033" cy="1506058"/>
          </a:xfrm>
          <a:custGeom>
            <a:avLst/>
            <a:gdLst>
              <a:gd name="connsiteX0" fmla="*/ 1007533 w 1481667"/>
              <a:gd name="connsiteY0" fmla="*/ 0 h 1608667"/>
              <a:gd name="connsiteX1" fmla="*/ 93133 w 1481667"/>
              <a:gd name="connsiteY1" fmla="*/ 262467 h 1608667"/>
              <a:gd name="connsiteX2" fmla="*/ 0 w 1481667"/>
              <a:gd name="connsiteY2" fmla="*/ 872067 h 1608667"/>
              <a:gd name="connsiteX3" fmla="*/ 270933 w 1481667"/>
              <a:gd name="connsiteY3" fmla="*/ 1608667 h 1608667"/>
              <a:gd name="connsiteX4" fmla="*/ 838200 w 1481667"/>
              <a:gd name="connsiteY4" fmla="*/ 1566334 h 1608667"/>
              <a:gd name="connsiteX5" fmla="*/ 1261533 w 1481667"/>
              <a:gd name="connsiteY5" fmla="*/ 1210734 h 1608667"/>
              <a:gd name="connsiteX6" fmla="*/ 1481667 w 1481667"/>
              <a:gd name="connsiteY6" fmla="*/ 719667 h 1608667"/>
              <a:gd name="connsiteX7" fmla="*/ 1007533 w 1481667"/>
              <a:gd name="connsiteY7" fmla="*/ 0 h 1608667"/>
              <a:gd name="connsiteX0" fmla="*/ 1007533 w 1481667"/>
              <a:gd name="connsiteY0" fmla="*/ 0 h 1608667"/>
              <a:gd name="connsiteX1" fmla="*/ 93133 w 1481667"/>
              <a:gd name="connsiteY1" fmla="*/ 262467 h 1608667"/>
              <a:gd name="connsiteX2" fmla="*/ 0 w 1481667"/>
              <a:gd name="connsiteY2" fmla="*/ 872067 h 1608667"/>
              <a:gd name="connsiteX3" fmla="*/ 270933 w 1481667"/>
              <a:gd name="connsiteY3" fmla="*/ 1608667 h 1608667"/>
              <a:gd name="connsiteX4" fmla="*/ 838200 w 1481667"/>
              <a:gd name="connsiteY4" fmla="*/ 1566334 h 1608667"/>
              <a:gd name="connsiteX5" fmla="*/ 1261533 w 1481667"/>
              <a:gd name="connsiteY5" fmla="*/ 1210734 h 1608667"/>
              <a:gd name="connsiteX6" fmla="*/ 1481667 w 1481667"/>
              <a:gd name="connsiteY6" fmla="*/ 719667 h 1608667"/>
              <a:gd name="connsiteX7" fmla="*/ 1007533 w 1481667"/>
              <a:gd name="connsiteY7" fmla="*/ 0 h 1608667"/>
              <a:gd name="connsiteX0" fmla="*/ 1007533 w 1481667"/>
              <a:gd name="connsiteY0" fmla="*/ 0 h 1608667"/>
              <a:gd name="connsiteX1" fmla="*/ 93133 w 1481667"/>
              <a:gd name="connsiteY1" fmla="*/ 262467 h 1608667"/>
              <a:gd name="connsiteX2" fmla="*/ 0 w 1481667"/>
              <a:gd name="connsiteY2" fmla="*/ 872067 h 1608667"/>
              <a:gd name="connsiteX3" fmla="*/ 270933 w 1481667"/>
              <a:gd name="connsiteY3" fmla="*/ 1608667 h 1608667"/>
              <a:gd name="connsiteX4" fmla="*/ 838200 w 1481667"/>
              <a:gd name="connsiteY4" fmla="*/ 1566334 h 1608667"/>
              <a:gd name="connsiteX5" fmla="*/ 1261533 w 1481667"/>
              <a:gd name="connsiteY5" fmla="*/ 1210734 h 1608667"/>
              <a:gd name="connsiteX6" fmla="*/ 1481667 w 1481667"/>
              <a:gd name="connsiteY6" fmla="*/ 719667 h 1608667"/>
              <a:gd name="connsiteX7" fmla="*/ 1007533 w 1481667"/>
              <a:gd name="connsiteY7" fmla="*/ 0 h 1608667"/>
              <a:gd name="connsiteX0" fmla="*/ 1007533 w 1481667"/>
              <a:gd name="connsiteY0" fmla="*/ 3157 h 1611824"/>
              <a:gd name="connsiteX1" fmla="*/ 93133 w 1481667"/>
              <a:gd name="connsiteY1" fmla="*/ 265624 h 1611824"/>
              <a:gd name="connsiteX2" fmla="*/ 0 w 1481667"/>
              <a:gd name="connsiteY2" fmla="*/ 875224 h 1611824"/>
              <a:gd name="connsiteX3" fmla="*/ 270933 w 1481667"/>
              <a:gd name="connsiteY3" fmla="*/ 1611824 h 1611824"/>
              <a:gd name="connsiteX4" fmla="*/ 838200 w 1481667"/>
              <a:gd name="connsiteY4" fmla="*/ 1569491 h 1611824"/>
              <a:gd name="connsiteX5" fmla="*/ 1261533 w 1481667"/>
              <a:gd name="connsiteY5" fmla="*/ 1213891 h 1611824"/>
              <a:gd name="connsiteX6" fmla="*/ 1481667 w 1481667"/>
              <a:gd name="connsiteY6" fmla="*/ 722824 h 1611824"/>
              <a:gd name="connsiteX7" fmla="*/ 1007533 w 1481667"/>
              <a:gd name="connsiteY7" fmla="*/ 3157 h 1611824"/>
              <a:gd name="connsiteX0" fmla="*/ 1007533 w 1481667"/>
              <a:gd name="connsiteY0" fmla="*/ 3157 h 1673820"/>
              <a:gd name="connsiteX1" fmla="*/ 93133 w 1481667"/>
              <a:gd name="connsiteY1" fmla="*/ 265624 h 1673820"/>
              <a:gd name="connsiteX2" fmla="*/ 0 w 1481667"/>
              <a:gd name="connsiteY2" fmla="*/ 875224 h 1673820"/>
              <a:gd name="connsiteX3" fmla="*/ 270933 w 1481667"/>
              <a:gd name="connsiteY3" fmla="*/ 1611824 h 1673820"/>
              <a:gd name="connsiteX4" fmla="*/ 838200 w 1481667"/>
              <a:gd name="connsiteY4" fmla="*/ 1569491 h 1673820"/>
              <a:gd name="connsiteX5" fmla="*/ 1261533 w 1481667"/>
              <a:gd name="connsiteY5" fmla="*/ 1213891 h 1673820"/>
              <a:gd name="connsiteX6" fmla="*/ 1481667 w 1481667"/>
              <a:gd name="connsiteY6" fmla="*/ 722824 h 1673820"/>
              <a:gd name="connsiteX7" fmla="*/ 1007533 w 1481667"/>
              <a:gd name="connsiteY7" fmla="*/ 3157 h 1673820"/>
              <a:gd name="connsiteX0" fmla="*/ 1007533 w 1481667"/>
              <a:gd name="connsiteY0" fmla="*/ 3157 h 1673820"/>
              <a:gd name="connsiteX1" fmla="*/ 93133 w 1481667"/>
              <a:gd name="connsiteY1" fmla="*/ 265624 h 1673820"/>
              <a:gd name="connsiteX2" fmla="*/ 0 w 1481667"/>
              <a:gd name="connsiteY2" fmla="*/ 875224 h 1673820"/>
              <a:gd name="connsiteX3" fmla="*/ 270933 w 1481667"/>
              <a:gd name="connsiteY3" fmla="*/ 1611824 h 1673820"/>
              <a:gd name="connsiteX4" fmla="*/ 838200 w 1481667"/>
              <a:gd name="connsiteY4" fmla="*/ 1569491 h 1673820"/>
              <a:gd name="connsiteX5" fmla="*/ 1261533 w 1481667"/>
              <a:gd name="connsiteY5" fmla="*/ 1213891 h 1673820"/>
              <a:gd name="connsiteX6" fmla="*/ 1481667 w 1481667"/>
              <a:gd name="connsiteY6" fmla="*/ 722824 h 1673820"/>
              <a:gd name="connsiteX7" fmla="*/ 1007533 w 1481667"/>
              <a:gd name="connsiteY7" fmla="*/ 3157 h 1673820"/>
              <a:gd name="connsiteX0" fmla="*/ 1007533 w 1481667"/>
              <a:gd name="connsiteY0" fmla="*/ 3157 h 1641723"/>
              <a:gd name="connsiteX1" fmla="*/ 93133 w 1481667"/>
              <a:gd name="connsiteY1" fmla="*/ 265624 h 1641723"/>
              <a:gd name="connsiteX2" fmla="*/ 0 w 1481667"/>
              <a:gd name="connsiteY2" fmla="*/ 875224 h 1641723"/>
              <a:gd name="connsiteX3" fmla="*/ 304800 w 1481667"/>
              <a:gd name="connsiteY3" fmla="*/ 1569491 h 1641723"/>
              <a:gd name="connsiteX4" fmla="*/ 838200 w 1481667"/>
              <a:gd name="connsiteY4" fmla="*/ 1569491 h 1641723"/>
              <a:gd name="connsiteX5" fmla="*/ 1261533 w 1481667"/>
              <a:gd name="connsiteY5" fmla="*/ 1213891 h 1641723"/>
              <a:gd name="connsiteX6" fmla="*/ 1481667 w 1481667"/>
              <a:gd name="connsiteY6" fmla="*/ 722824 h 1641723"/>
              <a:gd name="connsiteX7" fmla="*/ 1007533 w 1481667"/>
              <a:gd name="connsiteY7" fmla="*/ 3157 h 1641723"/>
              <a:gd name="connsiteX0" fmla="*/ 1007533 w 1481667"/>
              <a:gd name="connsiteY0" fmla="*/ 3157 h 1641723"/>
              <a:gd name="connsiteX1" fmla="*/ 93133 w 1481667"/>
              <a:gd name="connsiteY1" fmla="*/ 265624 h 1641723"/>
              <a:gd name="connsiteX2" fmla="*/ 0 w 1481667"/>
              <a:gd name="connsiteY2" fmla="*/ 875224 h 1641723"/>
              <a:gd name="connsiteX3" fmla="*/ 304800 w 1481667"/>
              <a:gd name="connsiteY3" fmla="*/ 1569491 h 1641723"/>
              <a:gd name="connsiteX4" fmla="*/ 838200 w 1481667"/>
              <a:gd name="connsiteY4" fmla="*/ 1569491 h 1641723"/>
              <a:gd name="connsiteX5" fmla="*/ 1261533 w 1481667"/>
              <a:gd name="connsiteY5" fmla="*/ 1213891 h 1641723"/>
              <a:gd name="connsiteX6" fmla="*/ 1481667 w 1481667"/>
              <a:gd name="connsiteY6" fmla="*/ 722824 h 1641723"/>
              <a:gd name="connsiteX7" fmla="*/ 1007533 w 1481667"/>
              <a:gd name="connsiteY7" fmla="*/ 3157 h 1641723"/>
              <a:gd name="connsiteX0" fmla="*/ 1007533 w 1481667"/>
              <a:gd name="connsiteY0" fmla="*/ 3157 h 1641723"/>
              <a:gd name="connsiteX1" fmla="*/ 93133 w 1481667"/>
              <a:gd name="connsiteY1" fmla="*/ 265624 h 1641723"/>
              <a:gd name="connsiteX2" fmla="*/ 0 w 1481667"/>
              <a:gd name="connsiteY2" fmla="*/ 875224 h 1641723"/>
              <a:gd name="connsiteX3" fmla="*/ 304800 w 1481667"/>
              <a:gd name="connsiteY3" fmla="*/ 1569491 h 1641723"/>
              <a:gd name="connsiteX4" fmla="*/ 838200 w 1481667"/>
              <a:gd name="connsiteY4" fmla="*/ 1569491 h 1641723"/>
              <a:gd name="connsiteX5" fmla="*/ 1261533 w 1481667"/>
              <a:gd name="connsiteY5" fmla="*/ 1213891 h 1641723"/>
              <a:gd name="connsiteX6" fmla="*/ 1481667 w 1481667"/>
              <a:gd name="connsiteY6" fmla="*/ 722824 h 1641723"/>
              <a:gd name="connsiteX7" fmla="*/ 1007533 w 1481667"/>
              <a:gd name="connsiteY7" fmla="*/ 3157 h 1641723"/>
              <a:gd name="connsiteX0" fmla="*/ 1012921 w 1487055"/>
              <a:gd name="connsiteY0" fmla="*/ 3157 h 1641723"/>
              <a:gd name="connsiteX1" fmla="*/ 98521 w 1487055"/>
              <a:gd name="connsiteY1" fmla="*/ 265624 h 1641723"/>
              <a:gd name="connsiteX2" fmla="*/ 5388 w 1487055"/>
              <a:gd name="connsiteY2" fmla="*/ 875224 h 1641723"/>
              <a:gd name="connsiteX3" fmla="*/ 310188 w 1487055"/>
              <a:gd name="connsiteY3" fmla="*/ 1569491 h 1641723"/>
              <a:gd name="connsiteX4" fmla="*/ 843588 w 1487055"/>
              <a:gd name="connsiteY4" fmla="*/ 1569491 h 1641723"/>
              <a:gd name="connsiteX5" fmla="*/ 1266921 w 1487055"/>
              <a:gd name="connsiteY5" fmla="*/ 1213891 h 1641723"/>
              <a:gd name="connsiteX6" fmla="*/ 1487055 w 1487055"/>
              <a:gd name="connsiteY6" fmla="*/ 722824 h 1641723"/>
              <a:gd name="connsiteX7" fmla="*/ 1012921 w 1487055"/>
              <a:gd name="connsiteY7" fmla="*/ 3157 h 1641723"/>
              <a:gd name="connsiteX0" fmla="*/ 1012921 w 1487055"/>
              <a:gd name="connsiteY0" fmla="*/ 3157 h 1641723"/>
              <a:gd name="connsiteX1" fmla="*/ 98521 w 1487055"/>
              <a:gd name="connsiteY1" fmla="*/ 265624 h 1641723"/>
              <a:gd name="connsiteX2" fmla="*/ 5388 w 1487055"/>
              <a:gd name="connsiteY2" fmla="*/ 875224 h 1641723"/>
              <a:gd name="connsiteX3" fmla="*/ 310188 w 1487055"/>
              <a:gd name="connsiteY3" fmla="*/ 1569491 h 1641723"/>
              <a:gd name="connsiteX4" fmla="*/ 843588 w 1487055"/>
              <a:gd name="connsiteY4" fmla="*/ 1569491 h 1641723"/>
              <a:gd name="connsiteX5" fmla="*/ 1266921 w 1487055"/>
              <a:gd name="connsiteY5" fmla="*/ 1213891 h 1641723"/>
              <a:gd name="connsiteX6" fmla="*/ 1487055 w 1487055"/>
              <a:gd name="connsiteY6" fmla="*/ 722824 h 1641723"/>
              <a:gd name="connsiteX7" fmla="*/ 1012921 w 1487055"/>
              <a:gd name="connsiteY7" fmla="*/ 3157 h 1641723"/>
              <a:gd name="connsiteX0" fmla="*/ 1012921 w 1487055"/>
              <a:gd name="connsiteY0" fmla="*/ 6497 h 1645063"/>
              <a:gd name="connsiteX1" fmla="*/ 98521 w 1487055"/>
              <a:gd name="connsiteY1" fmla="*/ 268964 h 1645063"/>
              <a:gd name="connsiteX2" fmla="*/ 5388 w 1487055"/>
              <a:gd name="connsiteY2" fmla="*/ 878564 h 1645063"/>
              <a:gd name="connsiteX3" fmla="*/ 310188 w 1487055"/>
              <a:gd name="connsiteY3" fmla="*/ 1572831 h 1645063"/>
              <a:gd name="connsiteX4" fmla="*/ 843588 w 1487055"/>
              <a:gd name="connsiteY4" fmla="*/ 1572831 h 1645063"/>
              <a:gd name="connsiteX5" fmla="*/ 1266921 w 1487055"/>
              <a:gd name="connsiteY5" fmla="*/ 1217231 h 1645063"/>
              <a:gd name="connsiteX6" fmla="*/ 1487055 w 1487055"/>
              <a:gd name="connsiteY6" fmla="*/ 726164 h 1645063"/>
              <a:gd name="connsiteX7" fmla="*/ 1012921 w 1487055"/>
              <a:gd name="connsiteY7" fmla="*/ 6497 h 1645063"/>
              <a:gd name="connsiteX0" fmla="*/ 1023525 w 1497659"/>
              <a:gd name="connsiteY0" fmla="*/ 6497 h 1645063"/>
              <a:gd name="connsiteX1" fmla="*/ 109125 w 1497659"/>
              <a:gd name="connsiteY1" fmla="*/ 268964 h 1645063"/>
              <a:gd name="connsiteX2" fmla="*/ 15992 w 1497659"/>
              <a:gd name="connsiteY2" fmla="*/ 878564 h 1645063"/>
              <a:gd name="connsiteX3" fmla="*/ 320792 w 1497659"/>
              <a:gd name="connsiteY3" fmla="*/ 1572831 h 1645063"/>
              <a:gd name="connsiteX4" fmla="*/ 854192 w 1497659"/>
              <a:gd name="connsiteY4" fmla="*/ 1572831 h 1645063"/>
              <a:gd name="connsiteX5" fmla="*/ 1277525 w 1497659"/>
              <a:gd name="connsiteY5" fmla="*/ 1217231 h 1645063"/>
              <a:gd name="connsiteX6" fmla="*/ 1497659 w 1497659"/>
              <a:gd name="connsiteY6" fmla="*/ 726164 h 1645063"/>
              <a:gd name="connsiteX7" fmla="*/ 1023525 w 1497659"/>
              <a:gd name="connsiteY7" fmla="*/ 6497 h 164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7659" h="1645063">
                <a:moveTo>
                  <a:pt x="1023525" y="6497"/>
                </a:moveTo>
                <a:cubicBezTo>
                  <a:pt x="566325" y="-24548"/>
                  <a:pt x="329258" y="54475"/>
                  <a:pt x="109125" y="268964"/>
                </a:cubicBezTo>
                <a:cubicBezTo>
                  <a:pt x="-15052" y="497564"/>
                  <a:pt x="-12230" y="599164"/>
                  <a:pt x="15992" y="878564"/>
                </a:cubicBezTo>
                <a:cubicBezTo>
                  <a:pt x="55503" y="1132564"/>
                  <a:pt x="120414" y="1191831"/>
                  <a:pt x="320792" y="1572831"/>
                </a:cubicBezTo>
                <a:cubicBezTo>
                  <a:pt x="653814" y="1728054"/>
                  <a:pt x="665103" y="1586942"/>
                  <a:pt x="854192" y="1572831"/>
                </a:cubicBezTo>
                <a:lnTo>
                  <a:pt x="1277525" y="1217231"/>
                </a:lnTo>
                <a:cubicBezTo>
                  <a:pt x="1350903" y="1053542"/>
                  <a:pt x="1449681" y="1076119"/>
                  <a:pt x="1497659" y="726164"/>
                </a:cubicBezTo>
                <a:cubicBezTo>
                  <a:pt x="1432747" y="401608"/>
                  <a:pt x="1477904" y="373386"/>
                  <a:pt x="1023525" y="649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ABE5D363-CA79-47FB-9305-105281F7E825}"/>
              </a:ext>
            </a:extLst>
          </p:cNvPr>
          <p:cNvCxnSpPr>
            <a:cxnSpLocks/>
          </p:cNvCxnSpPr>
          <p:nvPr/>
        </p:nvCxnSpPr>
        <p:spPr>
          <a:xfrm>
            <a:off x="10994023" y="14500460"/>
            <a:ext cx="461928" cy="5540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Box 152">
            <a:extLst>
              <a:ext uri="{FF2B5EF4-FFF2-40B4-BE49-F238E27FC236}">
                <a16:creationId xmlns:a16="http://schemas.microsoft.com/office/drawing/2014/main" id="{E838A2B7-787E-466A-AA06-40B44FFF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4023" y="15025360"/>
            <a:ext cx="1207314" cy="341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电装技术</a:t>
            </a:r>
            <a:endParaRPr lang="en-US" altLang="ja-JP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D5321A6E-9F23-431B-972F-DD41157DC462}"/>
              </a:ext>
            </a:extLst>
          </p:cNvPr>
          <p:cNvCxnSpPr>
            <a:cxnSpLocks/>
          </p:cNvCxnSpPr>
          <p:nvPr/>
        </p:nvCxnSpPr>
        <p:spPr>
          <a:xfrm>
            <a:off x="8729791" y="14472939"/>
            <a:ext cx="613481" cy="4908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 Box 152">
            <a:extLst>
              <a:ext uri="{FF2B5EF4-FFF2-40B4-BE49-F238E27FC236}">
                <a16:creationId xmlns:a16="http://schemas.microsoft.com/office/drawing/2014/main" id="{8F6DBA14-FB40-4025-B49C-3A4CB433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7770" y="14156120"/>
            <a:ext cx="1207314" cy="341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内装</a:t>
            </a:r>
            <a:r>
              <a:rPr lang="ja-JP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技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术</a:t>
            </a:r>
            <a:endParaRPr lang="en-US" altLang="ja-JP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B1743AC-34C3-466B-90AD-F8C75CE492F0}"/>
              </a:ext>
            </a:extLst>
          </p:cNvPr>
          <p:cNvCxnSpPr>
            <a:cxnSpLocks/>
          </p:cNvCxnSpPr>
          <p:nvPr/>
        </p:nvCxnSpPr>
        <p:spPr>
          <a:xfrm flipH="1">
            <a:off x="10440015" y="13765290"/>
            <a:ext cx="198128" cy="3366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4B37886F-992B-46D6-8F47-AD2C95F6F17C}"/>
              </a:ext>
            </a:extLst>
          </p:cNvPr>
          <p:cNvCxnSpPr>
            <a:cxnSpLocks/>
          </p:cNvCxnSpPr>
          <p:nvPr/>
        </p:nvCxnSpPr>
        <p:spPr>
          <a:xfrm flipH="1">
            <a:off x="9863659" y="14256267"/>
            <a:ext cx="221442" cy="29519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 Box 152">
            <a:extLst>
              <a:ext uri="{FF2B5EF4-FFF2-40B4-BE49-F238E27FC236}">
                <a16:creationId xmlns:a16="http://schemas.microsoft.com/office/drawing/2014/main" id="{17E02A31-BA62-43C0-9664-B5A82127C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8" y="2216108"/>
            <a:ext cx="2003464" cy="833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自公司内设计</a:t>
            </a:r>
            <a:endParaRPr lang="en-US" altLang="ja-JP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运用设计工具</a:t>
            </a:r>
            <a:endParaRPr lang="en-US" altLang="ja-J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Text Box 152">
            <a:extLst>
              <a:ext uri="{FF2B5EF4-FFF2-40B4-BE49-F238E27FC236}">
                <a16:creationId xmlns:a16="http://schemas.microsoft.com/office/drawing/2014/main" id="{EDAB17F7-34BD-4633-AD64-02C7F21C1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99" y="5417407"/>
            <a:ext cx="1613934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自公司内生产</a:t>
            </a:r>
            <a:endParaRPr lang="en-US" altLang="ja-JP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1" name="图片 130">
            <a:extLst>
              <a:ext uri="{FF2B5EF4-FFF2-40B4-BE49-F238E27FC236}">
                <a16:creationId xmlns:a16="http://schemas.microsoft.com/office/drawing/2014/main" id="{E3376E3D-C630-4F0B-9EF1-DE267C7A9305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22649"/>
          <a:stretch/>
        </p:blipFill>
        <p:spPr>
          <a:xfrm>
            <a:off x="223761" y="6198086"/>
            <a:ext cx="2139751" cy="168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" name="图片 132">
            <a:extLst>
              <a:ext uri="{FF2B5EF4-FFF2-40B4-BE49-F238E27FC236}">
                <a16:creationId xmlns:a16="http://schemas.microsoft.com/office/drawing/2014/main" id="{FE98CECD-F46E-4E93-9F02-3B1DA241258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67299" y="6180769"/>
            <a:ext cx="2039151" cy="171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图片 133">
            <a:extLst>
              <a:ext uri="{FF2B5EF4-FFF2-40B4-BE49-F238E27FC236}">
                <a16:creationId xmlns:a16="http://schemas.microsoft.com/office/drawing/2014/main" id="{46D5BA73-62D9-4D43-A375-3354B38E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92" y="6204039"/>
            <a:ext cx="1425160" cy="170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1.avi">
            <a:hlinkClick r:id="" action="ppaction://media"/>
            <a:extLst>
              <a:ext uri="{FF2B5EF4-FFF2-40B4-BE49-F238E27FC236}">
                <a16:creationId xmlns:a16="http://schemas.microsoft.com/office/drawing/2014/main" id="{0FB724B9-9388-4471-97D5-8DEF29EE8F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191706" y="3407144"/>
            <a:ext cx="1622306" cy="1310356"/>
          </a:xfrm>
          <a:prstGeom prst="rect">
            <a:avLst/>
          </a:prstGeom>
        </p:spPr>
      </p:pic>
      <p:pic>
        <p:nvPicPr>
          <p:cNvPr id="136" name="图片 135">
            <a:extLst>
              <a:ext uri="{FF2B5EF4-FFF2-40B4-BE49-F238E27FC236}">
                <a16:creationId xmlns:a16="http://schemas.microsoft.com/office/drawing/2014/main" id="{E704B64E-3339-4080-836C-AD4F0298591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179361" y="3391630"/>
            <a:ext cx="1598761" cy="145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7" name="图片 136">
            <a:extLst>
              <a:ext uri="{FF2B5EF4-FFF2-40B4-BE49-F238E27FC236}">
                <a16:creationId xmlns:a16="http://schemas.microsoft.com/office/drawing/2014/main" id="{5D57C955-5D21-4C09-BE15-316C0C5813F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61331" y="3471586"/>
            <a:ext cx="1858253" cy="125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8" name="文本框 137">
            <a:extLst>
              <a:ext uri="{FF2B5EF4-FFF2-40B4-BE49-F238E27FC236}">
                <a16:creationId xmlns:a16="http://schemas.microsoft.com/office/drawing/2014/main" id="{C393F45D-88CD-47CB-A643-BF736FBF3762}"/>
              </a:ext>
            </a:extLst>
          </p:cNvPr>
          <p:cNvSpPr txBox="1"/>
          <p:nvPr/>
        </p:nvSpPr>
        <p:spPr>
          <a:xfrm>
            <a:off x="4041264" y="3050136"/>
            <a:ext cx="1141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・</a:t>
            </a:r>
            <a:r>
              <a:rPr lang="en-US" altLang="ja-JP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FMEA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75063958-B0F9-4FDB-A122-8E3F068CB573}"/>
              </a:ext>
            </a:extLst>
          </p:cNvPr>
          <p:cNvSpPr txBox="1"/>
          <p:nvPr/>
        </p:nvSpPr>
        <p:spPr>
          <a:xfrm>
            <a:off x="120946" y="3065807"/>
            <a:ext cx="166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・</a:t>
            </a:r>
            <a:r>
              <a:rPr lang="en-US" altLang="ja-JP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CAD</a:t>
            </a:r>
            <a:r>
              <a:rPr lang="en-US" altLang="ja-JP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(40</a:t>
            </a:r>
            <a:r>
              <a:rPr lang="ja-JP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台）</a:t>
            </a:r>
            <a:endParaRPr lang="en-US" altLang="ja-JP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A252EDCA-A4B5-4E72-964D-6765FF5BD7CF}"/>
              </a:ext>
            </a:extLst>
          </p:cNvPr>
          <p:cNvSpPr txBox="1"/>
          <p:nvPr/>
        </p:nvSpPr>
        <p:spPr>
          <a:xfrm>
            <a:off x="2101100" y="3066192"/>
            <a:ext cx="1442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・</a:t>
            </a:r>
            <a:r>
              <a:rPr lang="en-US" altLang="ja-JP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CA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E</a:t>
            </a:r>
            <a:r>
              <a:rPr lang="en-US" altLang="ja-JP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(10</a:t>
            </a:r>
            <a:r>
              <a:rPr lang="ja-JP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台）</a:t>
            </a:r>
            <a:endParaRPr lang="en-US" altLang="ja-JP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CFE777E2-53A3-438C-A3CB-68355D5B6686}"/>
              </a:ext>
            </a:extLst>
          </p:cNvPr>
          <p:cNvSpPr txBox="1"/>
          <p:nvPr/>
        </p:nvSpPr>
        <p:spPr>
          <a:xfrm>
            <a:off x="181652" y="5886261"/>
            <a:ext cx="1616671" cy="368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・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树脂成型机</a:t>
            </a:r>
            <a:endParaRPr lang="en-US" altLang="ja-JP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25622D55-679E-4A01-BEB3-EEAD12ABA580}"/>
              </a:ext>
            </a:extLst>
          </p:cNvPr>
          <p:cNvSpPr txBox="1"/>
          <p:nvPr/>
        </p:nvSpPr>
        <p:spPr>
          <a:xfrm>
            <a:off x="2491083" y="5794949"/>
            <a:ext cx="2139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・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自动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ASSY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生产线</a:t>
            </a:r>
            <a:endParaRPr lang="en-US" altLang="ja-JP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8AA50E4F-7D99-461D-95C8-EA09C434142D}"/>
              </a:ext>
            </a:extLst>
          </p:cNvPr>
          <p:cNvSpPr txBox="1"/>
          <p:nvPr/>
        </p:nvSpPr>
        <p:spPr>
          <a:xfrm>
            <a:off x="103684" y="4733157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设计</a:t>
            </a:r>
            <a:endParaRPr kumimoji="1" lang="en-US" altLang="zh-CN" sz="1400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</a:endParaRPr>
          </a:p>
          <a:p>
            <a:r>
              <a:rPr kumimoji="1" lang="en-US" altLang="ja-JP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(3</a:t>
            </a:r>
            <a:r>
              <a:rPr kumimoji="1" lang="en-US" altLang="zh-CN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D</a:t>
            </a:r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数模</a:t>
            </a:r>
            <a:r>
              <a:rPr kumimoji="1" lang="en-US" altLang="zh-CN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/</a:t>
            </a:r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图纸作成</a:t>
            </a:r>
            <a:r>
              <a:rPr kumimoji="1" lang="ja-JP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）</a:t>
            </a:r>
            <a:endParaRPr kumimoji="1" lang="de-DE" altLang="ja-JP" sz="1400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B2F397E2-5D81-471E-A70D-A132DD41FEA2}"/>
              </a:ext>
            </a:extLst>
          </p:cNvPr>
          <p:cNvSpPr txBox="1"/>
          <p:nvPr/>
        </p:nvSpPr>
        <p:spPr>
          <a:xfrm>
            <a:off x="2022462" y="4753767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构造检证</a:t>
            </a:r>
            <a:endParaRPr kumimoji="1" lang="en-US" altLang="zh-CN" sz="1400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</a:endParaRPr>
          </a:p>
          <a:p>
            <a:r>
              <a:rPr kumimoji="1" lang="ja-JP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（</a:t>
            </a:r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强度</a:t>
            </a:r>
            <a:r>
              <a:rPr kumimoji="1" lang="ja-JP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・変位・</a:t>
            </a:r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流动解析等</a:t>
            </a:r>
            <a:r>
              <a:rPr kumimoji="1" lang="ja-JP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）</a:t>
            </a:r>
            <a:endParaRPr kumimoji="1" lang="de-DE" altLang="ja-JP" sz="1400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B76A5428-0F4D-439C-B619-F671804AA8BF}"/>
              </a:ext>
            </a:extLst>
          </p:cNvPr>
          <p:cNvSpPr txBox="1"/>
          <p:nvPr/>
        </p:nvSpPr>
        <p:spPr>
          <a:xfrm>
            <a:off x="4437331" y="4869826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未</a:t>
            </a:r>
            <a:r>
              <a:rPr kumimoji="1" lang="ja-JP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然防止</a:t>
            </a:r>
            <a:r>
              <a:rPr kumimoji="1" lang="zh-CN" altLang="en-US" sz="1400" dirty="0"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检证</a:t>
            </a:r>
            <a:endParaRPr kumimoji="1" lang="en-US" altLang="ja-JP" sz="1400" dirty="0">
              <a:latin typeface="宋体" panose="02010600030101010101" pitchFamily="2" charset="-122"/>
              <a:ea typeface="宋体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7FE76C47-9776-4AAB-B74A-233712AF59AD}"/>
              </a:ext>
            </a:extLst>
          </p:cNvPr>
          <p:cNvSpPr txBox="1"/>
          <p:nvPr/>
        </p:nvSpPr>
        <p:spPr>
          <a:xfrm>
            <a:off x="2670486" y="7833342"/>
            <a:ext cx="2139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条生产线</a:t>
            </a:r>
            <a:endParaRPr lang="en-US" altLang="ja-JP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7" name="Text Box 152">
            <a:extLst>
              <a:ext uri="{FF2B5EF4-FFF2-40B4-BE49-F238E27FC236}">
                <a16:creationId xmlns:a16="http://schemas.microsoft.com/office/drawing/2014/main" id="{0B82725B-5D90-4479-98C9-84D20CC83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8" y="8473189"/>
            <a:ext cx="1355851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模块化</a:t>
            </a:r>
            <a:r>
              <a:rPr lang="ja-JP" alt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事例</a:t>
            </a:r>
            <a:endParaRPr lang="en-US" altLang="ja-JP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FC909A7C-5EFF-4227-AB39-579D7205FE5C}"/>
              </a:ext>
            </a:extLst>
          </p:cNvPr>
          <p:cNvSpPr txBox="1"/>
          <p:nvPr/>
        </p:nvSpPr>
        <p:spPr>
          <a:xfrm>
            <a:off x="344470" y="7785758"/>
            <a:ext cx="2082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b="1" dirty="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ja-JP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台</a:t>
            </a:r>
            <a:endParaRPr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C884E9BB-6D91-4D1D-84BA-C8AB5A72AE04}"/>
              </a:ext>
            </a:extLst>
          </p:cNvPr>
          <p:cNvSpPr txBox="1"/>
          <p:nvPr/>
        </p:nvSpPr>
        <p:spPr>
          <a:xfrm>
            <a:off x="201101" y="8084930"/>
            <a:ext cx="27655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350t:5</a:t>
            </a:r>
            <a:r>
              <a:rPr lang="ja-JP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台　</a:t>
            </a:r>
            <a:r>
              <a:rPr lang="en-US" altLang="ja-JP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220t:2</a:t>
            </a:r>
            <a:r>
              <a:rPr lang="ja-JP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台　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其</a:t>
            </a:r>
            <a:r>
              <a:rPr lang="ja-JP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他</a:t>
            </a:r>
            <a:r>
              <a:rPr lang="en-US" altLang="ja-JP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:3</a:t>
            </a:r>
            <a:r>
              <a:rPr lang="ja-JP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台</a:t>
            </a:r>
            <a:endParaRPr lang="en-US" altLang="ja-JP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0" name="Text Box 152">
            <a:extLst>
              <a:ext uri="{FF2B5EF4-FFF2-40B4-BE49-F238E27FC236}">
                <a16:creationId xmlns:a16="http://schemas.microsoft.com/office/drawing/2014/main" id="{3A0D4B42-A343-49F4-BE85-44F4ECD35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105" y="11322312"/>
            <a:ext cx="1872018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档位显示式档头</a:t>
            </a:r>
            <a:endParaRPr lang="en-US" altLang="ja-JP" sz="2000" b="1" u="sng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3" name="図 116">
            <a:extLst>
              <a:ext uri="{FF2B5EF4-FFF2-40B4-BE49-F238E27FC236}">
                <a16:creationId xmlns:a16="http://schemas.microsoft.com/office/drawing/2014/main" id="{304C9484-AC93-4640-9050-CF4B2AC491D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684378" y="100856"/>
            <a:ext cx="3337289" cy="69399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6EDCBB4-D59C-47DF-823D-BB8AB15F019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1653" y="9115354"/>
            <a:ext cx="2928414" cy="2169876"/>
          </a:xfrm>
          <a:prstGeom prst="rect">
            <a:avLst/>
          </a:prstGeom>
        </p:spPr>
      </p:pic>
      <p:sp>
        <p:nvSpPr>
          <p:cNvPr id="115" name="文本框 114">
            <a:extLst>
              <a:ext uri="{FF2B5EF4-FFF2-40B4-BE49-F238E27FC236}">
                <a16:creationId xmlns:a16="http://schemas.microsoft.com/office/drawing/2014/main" id="{3080F1F2-0FFE-4298-AA9E-36249B54508A}"/>
              </a:ext>
            </a:extLst>
          </p:cNvPr>
          <p:cNvSpPr txBox="1"/>
          <p:nvPr/>
        </p:nvSpPr>
        <p:spPr>
          <a:xfrm>
            <a:off x="4861434" y="7845106"/>
            <a:ext cx="837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b="1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台</a:t>
            </a:r>
            <a:endParaRPr lang="en-US" altLang="ja-JP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2A676D26-61AB-4EE7-A91C-4D49B5624572}"/>
              </a:ext>
            </a:extLst>
          </p:cNvPr>
          <p:cNvSpPr txBox="1"/>
          <p:nvPr/>
        </p:nvSpPr>
        <p:spPr>
          <a:xfrm>
            <a:off x="4868444" y="5747662"/>
            <a:ext cx="1346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・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QA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ja-JP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5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1" name="図 3100">
            <a:extLst>
              <a:ext uri="{FF2B5EF4-FFF2-40B4-BE49-F238E27FC236}">
                <a16:creationId xmlns:a16="http://schemas.microsoft.com/office/drawing/2014/main" id="{D1BA9FE0-3312-4C57-8863-32710FE6F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91" y="13079125"/>
            <a:ext cx="2688569" cy="2859272"/>
          </a:xfrm>
          <a:prstGeom prst="rect">
            <a:avLst/>
          </a:prstGeom>
        </p:spPr>
      </p:pic>
      <p:sp>
        <p:nvSpPr>
          <p:cNvPr id="1996" name="Line 74">
            <a:extLst>
              <a:ext uri="{FF2B5EF4-FFF2-40B4-BE49-F238E27FC236}">
                <a16:creationId xmlns:a16="http://schemas.microsoft.com/office/drawing/2014/main" id="{A4FECC1F-0B85-47BF-B9FB-4E21C65F2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8908" y="14880282"/>
            <a:ext cx="0" cy="923824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7" name="四角形: 角を丸くする 86">
            <a:extLst>
              <a:ext uri="{FF2B5EF4-FFF2-40B4-BE49-F238E27FC236}">
                <a16:creationId xmlns:a16="http://schemas.microsoft.com/office/drawing/2014/main" id="{35E80362-1906-4E7E-96F5-F8BF2A16AEA4}"/>
              </a:ext>
            </a:extLst>
          </p:cNvPr>
          <p:cNvSpPr/>
          <p:nvPr/>
        </p:nvSpPr>
        <p:spPr>
          <a:xfrm>
            <a:off x="246000" y="3475825"/>
            <a:ext cx="11700000" cy="1260000"/>
          </a:xfrm>
          <a:prstGeom prst="round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" name="Picture 55">
            <a:extLst>
              <a:ext uri="{FF2B5EF4-FFF2-40B4-BE49-F238E27FC236}">
                <a16:creationId xmlns:a16="http://schemas.microsoft.com/office/drawing/2014/main" id="{35B73B7B-B168-4C25-AC80-F0EB7E3B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356" y="10463132"/>
            <a:ext cx="386195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id="{7B4484BE-CF9D-454B-A853-E92FE1F0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54" y="837109"/>
            <a:ext cx="1283907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 Box 24">
            <a:extLst>
              <a:ext uri="{FF2B5EF4-FFF2-40B4-BE49-F238E27FC236}">
                <a16:creationId xmlns:a16="http://schemas.microsoft.com/office/drawing/2014/main" id="{A01EBA37-235E-4E53-AEC8-AD941766D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915" y="767322"/>
            <a:ext cx="48894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ja-JP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42950" indent="-285750">
              <a:defRPr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ja-JP" altLang="en-US" sz="3600" dirty="0">
                <a:latin typeface="Abadi" panose="020B0604020104020204" pitchFamily="34" charset="0"/>
                <a:ea typeface="宋体" panose="02010600030101010101" pitchFamily="2" charset="-122"/>
              </a:rPr>
              <a:t>■</a:t>
            </a:r>
            <a:r>
              <a:rPr lang="en-US" altLang="ja-JP" sz="3600" dirty="0">
                <a:latin typeface="Abadi" panose="020B0604020104020204" pitchFamily="34" charset="0"/>
                <a:ea typeface="宋体" panose="02010600030101010101" pitchFamily="2" charset="-122"/>
              </a:rPr>
              <a:t>SPROCKET,</a:t>
            </a:r>
            <a:r>
              <a:rPr lang="ja-JP" altLang="en-US" sz="3600" dirty="0">
                <a:latin typeface="Abadi" panose="020B0604020104020204" pitchFamily="34" charset="0"/>
                <a:ea typeface="宋体" panose="02010600030101010101" pitchFamily="2" charset="-122"/>
              </a:rPr>
              <a:t> </a:t>
            </a:r>
            <a:r>
              <a:rPr lang="en-US" altLang="ja-JP" sz="3600" dirty="0">
                <a:latin typeface="Abadi" panose="020B0604020104020204" pitchFamily="34" charset="0"/>
                <a:ea typeface="宋体" panose="02010600030101010101" pitchFamily="2" charset="-122"/>
              </a:rPr>
              <a:t>OIL-PUMP</a:t>
            </a:r>
          </a:p>
        </p:txBody>
      </p:sp>
      <p:sp>
        <p:nvSpPr>
          <p:cNvPr id="67" name="Text Box 24">
            <a:extLst>
              <a:ext uri="{FF2B5EF4-FFF2-40B4-BE49-F238E27FC236}">
                <a16:creationId xmlns:a16="http://schemas.microsoft.com/office/drawing/2014/main" id="{5FE86094-5A3E-48C4-B0AE-7D8C11217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641" y="10364381"/>
            <a:ext cx="36695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ja-JP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42950" indent="-285750">
              <a:defRPr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ja-JP" altLang="en-US" sz="3600" dirty="0">
                <a:latin typeface="Abadi" panose="020B0604020104020204" pitchFamily="34" charset="0"/>
                <a:ea typeface="宋体" panose="02010600030101010101" pitchFamily="2" charset="-122"/>
              </a:rPr>
              <a:t>■</a:t>
            </a:r>
            <a:r>
              <a:rPr lang="en-US" altLang="ja-JP" sz="3600" dirty="0">
                <a:latin typeface="Abadi" panose="020B0604020104020204" pitchFamily="34" charset="0"/>
                <a:ea typeface="宋体" panose="02010600030101010101" pitchFamily="2" charset="-122"/>
              </a:rPr>
              <a:t>LEVER,</a:t>
            </a:r>
            <a:r>
              <a:rPr lang="ja-JP" altLang="en-US" sz="3600" dirty="0">
                <a:latin typeface="Abadi" panose="020B0604020104020204" pitchFamily="34" charset="0"/>
                <a:ea typeface="宋体" panose="02010600030101010101" pitchFamily="2" charset="-122"/>
              </a:rPr>
              <a:t> </a:t>
            </a:r>
            <a:r>
              <a:rPr lang="en-US" altLang="ja-JP" sz="3600" dirty="0">
                <a:latin typeface="Abadi" panose="020B0604020104020204" pitchFamily="34" charset="0"/>
                <a:ea typeface="宋体" panose="02010600030101010101" pitchFamily="2" charset="-122"/>
              </a:rPr>
              <a:t>DETENT</a:t>
            </a:r>
          </a:p>
        </p:txBody>
      </p:sp>
      <p:sp>
        <p:nvSpPr>
          <p:cNvPr id="68" name="Text Box 42">
            <a:extLst>
              <a:ext uri="{FF2B5EF4-FFF2-40B4-BE49-F238E27FC236}">
                <a16:creationId xmlns:a16="http://schemas.microsoft.com/office/drawing/2014/main" id="{0B58FC3A-DCA6-4DC6-9FEE-C017994CB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5864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工程系列和制造方法的特征</a:t>
            </a:r>
            <a:endParaRPr lang="ja-JP" altLang="en-US" sz="2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CDA1264-D46A-48DE-B01E-1A18F2BA2C02}"/>
              </a:ext>
            </a:extLst>
          </p:cNvPr>
          <p:cNvGrpSpPr/>
          <p:nvPr/>
        </p:nvGrpSpPr>
        <p:grpSpPr>
          <a:xfrm>
            <a:off x="966000" y="3328504"/>
            <a:ext cx="1622887" cy="1300214"/>
            <a:chOff x="619299" y="2695755"/>
            <a:chExt cx="1622887" cy="1300214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id="{D84D1E92-A400-4125-A34A-47D6F578B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5545" y1="89482" x2="10351" y2="88982"/>
                          <a14:foregroundMark x1="70240" y1="96160" x2="73383" y2="97329"/>
                          <a14:foregroundMark x1="94640" y1="91820" x2="92606" y2="90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954" y="3119530"/>
              <a:ext cx="791576" cy="876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ホームベース 147">
              <a:extLst>
                <a:ext uri="{FF2B5EF4-FFF2-40B4-BE49-F238E27FC236}">
                  <a16:creationId xmlns:a16="http://schemas.microsoft.com/office/drawing/2014/main" id="{03A73EFD-E56E-498A-8B23-2174A97535C0}"/>
                </a:ext>
              </a:extLst>
            </p:cNvPr>
            <p:cNvSpPr/>
            <p:nvPr/>
          </p:nvSpPr>
          <p:spPr>
            <a:xfrm>
              <a:off x="619299" y="2695755"/>
              <a:ext cx="1622887" cy="303821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冲压</a:t>
              </a:r>
              <a:endParaRPr lang="ja-JP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72" name="Picture 4">
            <a:extLst>
              <a:ext uri="{FF2B5EF4-FFF2-40B4-BE49-F238E27FC236}">
                <a16:creationId xmlns:a16="http://schemas.microsoft.com/office/drawing/2014/main" id="{756BBFEF-C290-484F-B6D7-BDC5294F3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7167" y1="10000" x2="77000" y2="1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978" y="3818685"/>
            <a:ext cx="1080045" cy="81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5">
            <a:extLst>
              <a:ext uri="{FF2B5EF4-FFF2-40B4-BE49-F238E27FC236}">
                <a16:creationId xmlns:a16="http://schemas.microsoft.com/office/drawing/2014/main" id="{A6F5F07B-B5FD-4262-9158-E9AFB741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7" b="100000" l="4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863" y="3658388"/>
            <a:ext cx="666273" cy="10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ホームベース 148">
            <a:extLst>
              <a:ext uri="{FF2B5EF4-FFF2-40B4-BE49-F238E27FC236}">
                <a16:creationId xmlns:a16="http://schemas.microsoft.com/office/drawing/2014/main" id="{78923D5A-FC6A-4A84-88DD-487798114533}"/>
              </a:ext>
            </a:extLst>
          </p:cNvPr>
          <p:cNvSpPr/>
          <p:nvPr/>
        </p:nvSpPr>
        <p:spPr>
          <a:xfrm>
            <a:off x="3246000" y="3328504"/>
            <a:ext cx="3420000" cy="303821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加工</a:t>
            </a:r>
            <a:r>
              <a:rPr lang="en-US" altLang="ja-JP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切削</a:t>
            </a:r>
            <a:r>
              <a:rPr lang="en-US" altLang="ja-JP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拉刀</a:t>
            </a:r>
            <a:r>
              <a:rPr lang="en-US" altLang="ja-JP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ja-JP" altLang="en-US" sz="12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18060DD-93CB-4CC9-92D7-6C08EFB80F47}"/>
              </a:ext>
            </a:extLst>
          </p:cNvPr>
          <p:cNvGrpSpPr/>
          <p:nvPr/>
        </p:nvGrpSpPr>
        <p:grpSpPr>
          <a:xfrm>
            <a:off x="9603113" y="3328504"/>
            <a:ext cx="1622887" cy="1300214"/>
            <a:chOff x="9949815" y="2695755"/>
            <a:chExt cx="1622887" cy="1300214"/>
          </a:xfrm>
        </p:grpSpPr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580FE561-5858-46CF-9725-4AA228488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684" y="3190708"/>
              <a:ext cx="691149" cy="805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134D0A3C-8D4D-4DEC-8B09-2F5BE52F7617}"/>
                </a:ext>
              </a:extLst>
            </p:cNvPr>
            <p:cNvSpPr/>
            <p:nvPr/>
          </p:nvSpPr>
          <p:spPr>
            <a:xfrm>
              <a:off x="9949815" y="2695755"/>
              <a:ext cx="1622887" cy="3038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ASSY</a:t>
              </a:r>
              <a:endParaRPr lang="ja-JP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72DD288-7F55-4388-9B4D-9FBC8DBADA79}"/>
              </a:ext>
            </a:extLst>
          </p:cNvPr>
          <p:cNvGrpSpPr/>
          <p:nvPr/>
        </p:nvGrpSpPr>
        <p:grpSpPr>
          <a:xfrm>
            <a:off x="7323113" y="3328504"/>
            <a:ext cx="1622887" cy="1363714"/>
            <a:chOff x="6217608" y="2695755"/>
            <a:chExt cx="1622887" cy="1363714"/>
          </a:xfrm>
        </p:grpSpPr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B8752677-1B11-4924-8F6D-B325B7F3A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35" b="100000" l="0" r="100000">
                          <a14:foregroundMark x1="31163" y1="79565" x2="66047" y2="83913"/>
                          <a14:foregroundMark x1="42326" y1="27826" x2="46977" y2="28696"/>
                          <a14:backgroundMark x1="7907" y1="21304" x2="6512" y2="68261"/>
                          <a14:backgroundMark x1="90233" y1="24348" x2="97209" y2="57826"/>
                          <a14:backgroundMark x1="75349" y1="27826" x2="91628" y2="48261"/>
                          <a14:backgroundMark x1="97674" y1="72174" x2="97674" y2="90870"/>
                          <a14:backgroundMark x1="12558" y1="16087" x2="27907" y2="16087"/>
                          <a14:backgroundMark x1="61395" y1="20870" x2="66512" y2="26087"/>
                          <a14:backgroundMark x1="83721" y1="60000" x2="88372" y2="62609"/>
                          <a14:backgroundMark x1="88372" y1="71304" x2="89767" y2="71304"/>
                          <a14:backgroundMark x1="89767" y1="79130" x2="92093" y2="79565"/>
                          <a14:backgroundMark x1="83721" y1="88261" x2="91628" y2="86087"/>
                          <a14:backgroundMark x1="80465" y1="82174" x2="85581" y2="81304"/>
                          <a14:backgroundMark x1="81860" y1="73913" x2="82791" y2="74783"/>
                          <a14:backgroundMark x1="82791" y1="71304" x2="84651" y2="71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308" y="2908952"/>
              <a:ext cx="1075487" cy="1150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ホームベース 149">
              <a:extLst>
                <a:ext uri="{FF2B5EF4-FFF2-40B4-BE49-F238E27FC236}">
                  <a16:creationId xmlns:a16="http://schemas.microsoft.com/office/drawing/2014/main" id="{CEDA9FE3-C431-4B5F-A460-BE484DBB1BD7}"/>
                </a:ext>
              </a:extLst>
            </p:cNvPr>
            <p:cNvSpPr/>
            <p:nvPr/>
          </p:nvSpPr>
          <p:spPr>
            <a:xfrm>
              <a:off x="6217608" y="2695755"/>
              <a:ext cx="1622887" cy="303821"/>
            </a:xfrm>
            <a:prstGeom prst="homePlate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CN" altLang="en-US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热处理</a:t>
              </a:r>
              <a:endParaRPr lang="ja-JP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966DA49E-39EA-4E73-AFA4-BDF0B94BF8E1}"/>
              </a:ext>
            </a:extLst>
          </p:cNvPr>
          <p:cNvSpPr/>
          <p:nvPr/>
        </p:nvSpPr>
        <p:spPr>
          <a:xfrm>
            <a:off x="9002994" y="4872269"/>
            <a:ext cx="3024000" cy="4288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轴承压入</a:t>
            </a:r>
            <a:r>
              <a:rPr lang="en-US" altLang="ja-JP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ASSY</a:t>
            </a:r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保证</a:t>
            </a:r>
            <a:endParaRPr lang="ja-JP" altLang="en-US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6C7DBDEF-9198-4494-9EAD-1648DF223346}"/>
              </a:ext>
            </a:extLst>
          </p:cNvPr>
          <p:cNvSpPr/>
          <p:nvPr/>
        </p:nvSpPr>
        <p:spPr>
          <a:xfrm>
            <a:off x="344310" y="4894141"/>
            <a:ext cx="2208000" cy="40697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冲压</a:t>
            </a:r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领域</a:t>
            </a:r>
            <a:endParaRPr lang="ja-JP" altLang="en-US" sz="12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8234CA1F-6CA2-43C6-BF71-55BA19F615A9}"/>
              </a:ext>
            </a:extLst>
          </p:cNvPr>
          <p:cNvSpPr/>
          <p:nvPr/>
        </p:nvSpPr>
        <p:spPr>
          <a:xfrm>
            <a:off x="3230538" y="4894141"/>
            <a:ext cx="2208000" cy="40697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ja-JP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加工</a:t>
            </a:r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领域</a:t>
            </a:r>
            <a:endParaRPr lang="ja-JP" altLang="en-US" sz="12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5" name="Picture 6">
            <a:extLst>
              <a:ext uri="{FF2B5EF4-FFF2-40B4-BE49-F238E27FC236}">
                <a16:creationId xmlns:a16="http://schemas.microsoft.com/office/drawing/2014/main" id="{97022034-3E8F-4D92-A466-6A9B9065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94" y="6148663"/>
            <a:ext cx="1985849" cy="7239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" descr="C:\Users\m_oda\Desktop\ｱﾛｹ・山篭り\ｱﾛｹ推進\ssk try写真\CIMG0532.JPG">
            <a:extLst>
              <a:ext uri="{FF2B5EF4-FFF2-40B4-BE49-F238E27FC236}">
                <a16:creationId xmlns:a16="http://schemas.microsoft.com/office/drawing/2014/main" id="{CAC5C798-7F8C-4636-BA7F-BCAD7C4E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59" y="7414276"/>
            <a:ext cx="1512713" cy="11345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7269D7DE-FCA2-4AEB-8400-36BFF78B32E3}"/>
              </a:ext>
            </a:extLst>
          </p:cNvPr>
          <p:cNvSpPr/>
          <p:nvPr/>
        </p:nvSpPr>
        <p:spPr>
          <a:xfrm>
            <a:off x="344310" y="5403633"/>
            <a:ext cx="2208000" cy="615553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需考虑加工余量后</a:t>
            </a:r>
            <a:endParaRPr lang="en-US" altLang="zh-CN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进行模具设计</a:t>
            </a:r>
            <a:endParaRPr lang="en-US" altLang="ja-JP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8" name="角丸四角形 95">
            <a:extLst>
              <a:ext uri="{FF2B5EF4-FFF2-40B4-BE49-F238E27FC236}">
                <a16:creationId xmlns:a16="http://schemas.microsoft.com/office/drawing/2014/main" id="{030453A2-203B-4A34-9DFC-F59EBF8ADE1F}"/>
              </a:ext>
            </a:extLst>
          </p:cNvPr>
          <p:cNvSpPr/>
          <p:nvPr/>
        </p:nvSpPr>
        <p:spPr>
          <a:xfrm>
            <a:off x="401176" y="8496281"/>
            <a:ext cx="1652310" cy="340519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半冲工程毛刺对策</a:t>
            </a:r>
            <a:endParaRPr lang="en-US" altLang="ja-JP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9" name="Picture 6">
            <a:extLst>
              <a:ext uri="{FF2B5EF4-FFF2-40B4-BE49-F238E27FC236}">
                <a16:creationId xmlns:a16="http://schemas.microsoft.com/office/drawing/2014/main" id="{1F49D630-AC28-40B4-9FB2-94E3E6250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226" b="995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9795" y="5721085"/>
            <a:ext cx="2088381" cy="18363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">
            <a:extLst>
              <a:ext uri="{FF2B5EF4-FFF2-40B4-BE49-F238E27FC236}">
                <a16:creationId xmlns:a16="http://schemas.microsoft.com/office/drawing/2014/main" id="{6A44970B-F751-421E-86A0-D2D2DB7D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603" y="6115800"/>
            <a:ext cx="1260404" cy="9453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角丸四角形 107">
            <a:extLst>
              <a:ext uri="{FF2B5EF4-FFF2-40B4-BE49-F238E27FC236}">
                <a16:creationId xmlns:a16="http://schemas.microsoft.com/office/drawing/2014/main" id="{27FD06B5-0ACF-41AD-9462-8DFDC53E52ED}"/>
              </a:ext>
            </a:extLst>
          </p:cNvPr>
          <p:cNvSpPr/>
          <p:nvPr/>
        </p:nvSpPr>
        <p:spPr>
          <a:xfrm>
            <a:off x="2986304" y="6969112"/>
            <a:ext cx="2713949" cy="574516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作为链齿轮部毛刺、卷边对策</a:t>
            </a:r>
            <a:endParaRPr lang="en-US" altLang="ja-JP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追加</a:t>
            </a:r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逆</a:t>
            </a:r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旋转加工</a:t>
            </a:r>
            <a:endParaRPr lang="ja-JP" altLang="en-US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2" name="角丸四角形 108">
            <a:extLst>
              <a:ext uri="{FF2B5EF4-FFF2-40B4-BE49-F238E27FC236}">
                <a16:creationId xmlns:a16="http://schemas.microsoft.com/office/drawing/2014/main" id="{C991909F-5D22-4BBD-889D-DFA776C2776E}"/>
              </a:ext>
            </a:extLst>
          </p:cNvPr>
          <p:cNvSpPr/>
          <p:nvPr/>
        </p:nvSpPr>
        <p:spPr>
          <a:xfrm>
            <a:off x="2986304" y="7622029"/>
            <a:ext cx="2713951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作为中断切削的刀具折损对策</a:t>
            </a:r>
            <a:endParaRPr lang="en-US" altLang="ja-JP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高速进给</a:t>
            </a:r>
            <a:endParaRPr lang="ja-JP" altLang="en-US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3" name="角丸四角形 109">
            <a:extLst>
              <a:ext uri="{FF2B5EF4-FFF2-40B4-BE49-F238E27FC236}">
                <a16:creationId xmlns:a16="http://schemas.microsoft.com/office/drawing/2014/main" id="{A9717F85-89AA-41F0-9CA0-D0E546A4A490}"/>
              </a:ext>
            </a:extLst>
          </p:cNvPr>
          <p:cNvSpPr/>
          <p:nvPr/>
        </p:nvSpPr>
        <p:spPr>
          <a:xfrm>
            <a:off x="2986304" y="8279309"/>
            <a:ext cx="2713949" cy="574516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素材变形防止</a:t>
            </a:r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内厚偏薄</a:t>
            </a:r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ja-JP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特殊试样的卡爪</a:t>
            </a:r>
            <a:endParaRPr lang="ja-JP" altLang="en-US" sz="1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4" name="Picture 8">
            <a:extLst>
              <a:ext uri="{FF2B5EF4-FFF2-40B4-BE49-F238E27FC236}">
                <a16:creationId xmlns:a16="http://schemas.microsoft.com/office/drawing/2014/main" id="{B784B039-4CA7-4B70-8566-5951BD4D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170" y="7636997"/>
            <a:ext cx="1490145" cy="9564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角丸四角形 118">
            <a:extLst>
              <a:ext uri="{FF2B5EF4-FFF2-40B4-BE49-F238E27FC236}">
                <a16:creationId xmlns:a16="http://schemas.microsoft.com/office/drawing/2014/main" id="{A81D120E-9C05-4C05-B0B1-B321D98C9BB8}"/>
              </a:ext>
            </a:extLst>
          </p:cNvPr>
          <p:cNvSpPr/>
          <p:nvPr/>
        </p:nvSpPr>
        <p:spPr>
          <a:xfrm>
            <a:off x="6320726" y="8308994"/>
            <a:ext cx="1719518" cy="54483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lvl="0"/>
            <a:r>
              <a:rPr lang="zh-CN" altLang="en-US" sz="1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淬火油 最适合的流线</a:t>
            </a:r>
            <a:endParaRPr lang="en-US" altLang="zh-CN" sz="1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r>
              <a:rPr lang="zh-CN" alt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制</a:t>
            </a:r>
            <a:r>
              <a:rPr lang="ja-JP" alt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品</a:t>
            </a:r>
            <a:r>
              <a:rPr lang="zh-CN" alt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摆放</a:t>
            </a:r>
            <a:r>
              <a:rPr lang="en-US" altLang="ja-JP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装入数</a:t>
            </a:r>
            <a:endParaRPr lang="en-US" altLang="ja-JP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6" name="Picture 2">
            <a:extLst>
              <a:ext uri="{FF2B5EF4-FFF2-40B4-BE49-F238E27FC236}">
                <a16:creationId xmlns:a16="http://schemas.microsoft.com/office/drawing/2014/main" id="{D5BCE4A7-0530-40B0-BA5A-21CA2225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5" b="100000" l="0" r="100000">
                        <a14:foregroundMark x1="31163" y1="79565" x2="66047" y2="83913"/>
                        <a14:foregroundMark x1="42326" y1="27826" x2="46977" y2="28696"/>
                        <a14:backgroundMark x1="7907" y1="21304" x2="6512" y2="68261"/>
                        <a14:backgroundMark x1="90233" y1="24348" x2="97209" y2="57826"/>
                        <a14:backgroundMark x1="75349" y1="27826" x2="91628" y2="48261"/>
                        <a14:backgroundMark x1="97674" y1="72174" x2="97674" y2="90870"/>
                        <a14:backgroundMark x1="12558" y1="16087" x2="27907" y2="16087"/>
                        <a14:backgroundMark x1="61395" y1="20870" x2="66512" y2="26087"/>
                        <a14:backgroundMark x1="83721" y1="60000" x2="88372" y2="62609"/>
                        <a14:backgroundMark x1="88372" y1="71304" x2="89767" y2="71304"/>
                        <a14:backgroundMark x1="89767" y1="79130" x2="92093" y2="79565"/>
                        <a14:backgroundMark x1="83721" y1="88261" x2="91628" y2="86087"/>
                        <a14:backgroundMark x1="80465" y1="82174" x2="85581" y2="81304"/>
                        <a14:backgroundMark x1="81860" y1="73913" x2="82791" y2="74783"/>
                        <a14:backgroundMark x1="82791" y1="71304" x2="84651" y2="7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499" y="6098927"/>
            <a:ext cx="1075487" cy="115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角丸四角形 116">
            <a:extLst>
              <a:ext uri="{FF2B5EF4-FFF2-40B4-BE49-F238E27FC236}">
                <a16:creationId xmlns:a16="http://schemas.microsoft.com/office/drawing/2014/main" id="{6058EDC6-71B4-4790-8678-114D98D7B5E6}"/>
              </a:ext>
            </a:extLst>
          </p:cNvPr>
          <p:cNvSpPr/>
          <p:nvPr/>
        </p:nvSpPr>
        <p:spPr>
          <a:xfrm>
            <a:off x="6477193" y="7213262"/>
            <a:ext cx="1477471" cy="340519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低变形量热处理</a:t>
            </a:r>
            <a:endParaRPr lang="ja-JP" altLang="en-US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8" name="Picture 17">
            <a:extLst>
              <a:ext uri="{FF2B5EF4-FFF2-40B4-BE49-F238E27FC236}">
                <a16:creationId xmlns:a16="http://schemas.microsoft.com/office/drawing/2014/main" id="{5B0F71FF-2918-4432-8D79-FA2A8B75F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544" y="6339887"/>
            <a:ext cx="1225771" cy="10920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角丸四角形 138">
            <a:extLst>
              <a:ext uri="{FF2B5EF4-FFF2-40B4-BE49-F238E27FC236}">
                <a16:creationId xmlns:a16="http://schemas.microsoft.com/office/drawing/2014/main" id="{5B5ADE70-5293-4F2E-A4CC-33AD1D3F628F}"/>
              </a:ext>
            </a:extLst>
          </p:cNvPr>
          <p:cNvSpPr/>
          <p:nvPr/>
        </p:nvSpPr>
        <p:spPr>
          <a:xfrm>
            <a:off x="9146148" y="6969100"/>
            <a:ext cx="929005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荷重管理</a:t>
            </a:r>
          </a:p>
        </p:txBody>
      </p:sp>
      <p:sp>
        <p:nvSpPr>
          <p:cNvPr id="110" name="円/楕円 140">
            <a:extLst>
              <a:ext uri="{FF2B5EF4-FFF2-40B4-BE49-F238E27FC236}">
                <a16:creationId xmlns:a16="http://schemas.microsoft.com/office/drawing/2014/main" id="{6E8A7CFE-EAFA-4FC6-B364-23F66E796DC4}"/>
              </a:ext>
            </a:extLst>
          </p:cNvPr>
          <p:cNvSpPr/>
          <p:nvPr/>
        </p:nvSpPr>
        <p:spPr>
          <a:xfrm>
            <a:off x="9048306" y="6164003"/>
            <a:ext cx="1194249" cy="3173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" tIns="0" rIns="48000" bIns="0" rtlCol="0" anchor="ctr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轴承压入</a:t>
            </a:r>
            <a:endParaRPr lang="ja-JP" altLang="en-US" sz="1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1" name="Picture 15">
            <a:extLst>
              <a:ext uri="{FF2B5EF4-FFF2-40B4-BE49-F238E27FC236}">
                <a16:creationId xmlns:a16="http://schemas.microsoft.com/office/drawing/2014/main" id="{09290DC6-9FEA-458A-8659-99655268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9298" y="6339887"/>
            <a:ext cx="1225771" cy="10920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角丸四角形 144">
            <a:extLst>
              <a:ext uri="{FF2B5EF4-FFF2-40B4-BE49-F238E27FC236}">
                <a16:creationId xmlns:a16="http://schemas.microsoft.com/office/drawing/2014/main" id="{FEFA0A46-5D60-457D-9ACB-CA93E31BB42F}"/>
              </a:ext>
            </a:extLst>
          </p:cNvPr>
          <p:cNvSpPr/>
          <p:nvPr/>
        </p:nvSpPr>
        <p:spPr>
          <a:xfrm>
            <a:off x="10652903" y="6969100"/>
            <a:ext cx="929005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欠品管理</a:t>
            </a:r>
          </a:p>
        </p:txBody>
      </p:sp>
      <p:sp>
        <p:nvSpPr>
          <p:cNvPr id="113" name="円/楕円 145">
            <a:extLst>
              <a:ext uri="{FF2B5EF4-FFF2-40B4-BE49-F238E27FC236}">
                <a16:creationId xmlns:a16="http://schemas.microsoft.com/office/drawing/2014/main" id="{E4356257-2E41-4F1F-A5C7-9EFB0ED3DD33}"/>
              </a:ext>
            </a:extLst>
          </p:cNvPr>
          <p:cNvSpPr/>
          <p:nvPr/>
        </p:nvSpPr>
        <p:spPr>
          <a:xfrm>
            <a:off x="10555061" y="6164003"/>
            <a:ext cx="1194249" cy="3173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" tIns="0" rIns="48000" bIns="0" rtlCol="0" anchor="ctr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组装</a:t>
            </a:r>
            <a:endParaRPr lang="ja-JP" altLang="en-US" sz="1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4" name="Picture 16">
            <a:extLst>
              <a:ext uri="{FF2B5EF4-FFF2-40B4-BE49-F238E27FC236}">
                <a16:creationId xmlns:a16="http://schemas.microsoft.com/office/drawing/2014/main" id="{AE69152B-27DF-4823-A25C-17913AD3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0920" y="7569814"/>
            <a:ext cx="1225771" cy="10920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角丸四角形 155">
            <a:extLst>
              <a:ext uri="{FF2B5EF4-FFF2-40B4-BE49-F238E27FC236}">
                <a16:creationId xmlns:a16="http://schemas.microsoft.com/office/drawing/2014/main" id="{D211B936-90BF-40E6-826C-B82B8EACA923}"/>
              </a:ext>
            </a:extLst>
          </p:cNvPr>
          <p:cNvSpPr/>
          <p:nvPr/>
        </p:nvSpPr>
        <p:spPr>
          <a:xfrm>
            <a:off x="9404524" y="8246569"/>
            <a:ext cx="955199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高度检查</a:t>
            </a:r>
            <a:endParaRPr lang="en-US" altLang="zh-CN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误组检查</a:t>
            </a:r>
            <a:endParaRPr lang="ja-JP" altLang="en-US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6" name="円/楕円 156">
            <a:extLst>
              <a:ext uri="{FF2B5EF4-FFF2-40B4-BE49-F238E27FC236}">
                <a16:creationId xmlns:a16="http://schemas.microsoft.com/office/drawing/2014/main" id="{37D00C1D-22F0-4907-97D4-8DC6657FB631}"/>
              </a:ext>
            </a:extLst>
          </p:cNvPr>
          <p:cNvSpPr/>
          <p:nvPr/>
        </p:nvSpPr>
        <p:spPr>
          <a:xfrm>
            <a:off x="9306682" y="7444730"/>
            <a:ext cx="1194249" cy="3173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" tIns="0" rIns="48000" bIns="0" rtlCol="0" anchor="ctr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自动检查机</a:t>
            </a:r>
            <a:endParaRPr lang="ja-JP" altLang="en-US" sz="1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7" name="Picture 14">
            <a:extLst>
              <a:ext uri="{FF2B5EF4-FFF2-40B4-BE49-F238E27FC236}">
                <a16:creationId xmlns:a16="http://schemas.microsoft.com/office/drawing/2014/main" id="{17B57D1C-32AE-490F-85E9-C73B6CE2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161" y="7569814"/>
            <a:ext cx="1225771" cy="10920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角丸四角形 161">
            <a:extLst>
              <a:ext uri="{FF2B5EF4-FFF2-40B4-BE49-F238E27FC236}">
                <a16:creationId xmlns:a16="http://schemas.microsoft.com/office/drawing/2014/main" id="{E87B07B3-9788-443E-8B3B-7188EEA49E90}"/>
              </a:ext>
            </a:extLst>
          </p:cNvPr>
          <p:cNvSpPr/>
          <p:nvPr/>
        </p:nvSpPr>
        <p:spPr>
          <a:xfrm>
            <a:off x="10896765" y="8246568"/>
            <a:ext cx="955199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良品</a:t>
            </a:r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选别</a:t>
            </a:r>
            <a:endParaRPr lang="en-US" altLang="zh-CN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取出履历</a:t>
            </a:r>
            <a:endParaRPr lang="ja-JP" altLang="en-US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9" name="円/楕円 162">
            <a:extLst>
              <a:ext uri="{FF2B5EF4-FFF2-40B4-BE49-F238E27FC236}">
                <a16:creationId xmlns:a16="http://schemas.microsoft.com/office/drawing/2014/main" id="{C5FAFA1D-F4EC-4B52-99E5-0AB867C8C5A1}"/>
              </a:ext>
            </a:extLst>
          </p:cNvPr>
          <p:cNvSpPr/>
          <p:nvPr/>
        </p:nvSpPr>
        <p:spPr>
          <a:xfrm>
            <a:off x="10798923" y="7444730"/>
            <a:ext cx="1194249" cy="3173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8000" tIns="0" rIns="48000" bIns="0" rtlCol="0" anchor="ctr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自动取出机</a:t>
            </a:r>
            <a:endParaRPr lang="ja-JP" altLang="en-US" sz="1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6647A47E-40F9-449B-994E-6E2E2EC4ED30}"/>
              </a:ext>
            </a:extLst>
          </p:cNvPr>
          <p:cNvSpPr txBox="1"/>
          <p:nvPr/>
        </p:nvSpPr>
        <p:spPr>
          <a:xfrm>
            <a:off x="9002994" y="5419020"/>
            <a:ext cx="3024000" cy="614400"/>
          </a:xfrm>
          <a:prstGeom prst="rect">
            <a:avLst/>
          </a:prstGeom>
          <a:solidFill>
            <a:schemeClr val="tx2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altLang="ja-JP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ASSY</a:t>
            </a:r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r>
              <a:rPr lang="zh-CN" altLang="en-US" sz="12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通过</a:t>
            </a:r>
            <a:r>
              <a:rPr lang="zh-CN" altLang="en-US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自公司内内作设备</a:t>
            </a:r>
            <a:endParaRPr lang="en-US" altLang="ja-JP" sz="12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将轴承组装等 机能集约</a:t>
            </a:r>
            <a:endParaRPr lang="ja-JP" altLang="en-US" sz="12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491667E1-805A-4D34-9E43-0AA5E125414C}"/>
              </a:ext>
            </a:extLst>
          </p:cNvPr>
          <p:cNvSpPr/>
          <p:nvPr/>
        </p:nvSpPr>
        <p:spPr>
          <a:xfrm>
            <a:off x="3230538" y="5398503"/>
            <a:ext cx="2208000" cy="615553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需考热处理变形量后</a:t>
            </a:r>
            <a:endParaRPr lang="en-US" altLang="ja-JP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设定加工目标值</a:t>
            </a:r>
            <a:endParaRPr lang="ja-JP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FF587B91-A4E7-4264-9894-F10C477F796E}"/>
              </a:ext>
            </a:extLst>
          </p:cNvPr>
          <p:cNvSpPr/>
          <p:nvPr/>
        </p:nvSpPr>
        <p:spPr>
          <a:xfrm>
            <a:off x="6116766" y="5419021"/>
            <a:ext cx="2208000" cy="615553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需考虑变形量后</a:t>
            </a:r>
            <a:endParaRPr lang="en-US" altLang="zh-CN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进行条件设定</a:t>
            </a:r>
            <a:endParaRPr lang="ja-JP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3" name="下矢印 1">
            <a:extLst>
              <a:ext uri="{FF2B5EF4-FFF2-40B4-BE49-F238E27FC236}">
                <a16:creationId xmlns:a16="http://schemas.microsoft.com/office/drawing/2014/main" id="{33B6465D-E4E3-459B-9A5C-ACD043150ED1}"/>
              </a:ext>
            </a:extLst>
          </p:cNvPr>
          <p:cNvSpPr/>
          <p:nvPr/>
        </p:nvSpPr>
        <p:spPr bwMode="auto">
          <a:xfrm rot="16200000">
            <a:off x="2740320" y="5389703"/>
            <a:ext cx="278101" cy="380357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412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2767" tIns="61384" rIns="122767" bIns="61384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4" name="下矢印 170">
            <a:extLst>
              <a:ext uri="{FF2B5EF4-FFF2-40B4-BE49-F238E27FC236}">
                <a16:creationId xmlns:a16="http://schemas.microsoft.com/office/drawing/2014/main" id="{B1D42D30-52EC-4488-8DB9-461EAFB7B273}"/>
              </a:ext>
            </a:extLst>
          </p:cNvPr>
          <p:cNvSpPr/>
          <p:nvPr/>
        </p:nvSpPr>
        <p:spPr bwMode="auto">
          <a:xfrm rot="5400000">
            <a:off x="2740320" y="5705345"/>
            <a:ext cx="278101" cy="38035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412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2767" tIns="61384" rIns="122767" bIns="61384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5" name="下矢印 178">
            <a:extLst>
              <a:ext uri="{FF2B5EF4-FFF2-40B4-BE49-F238E27FC236}">
                <a16:creationId xmlns:a16="http://schemas.microsoft.com/office/drawing/2014/main" id="{2A5E890A-1F4A-4EFD-BC3A-C39CA0A8C804}"/>
              </a:ext>
            </a:extLst>
          </p:cNvPr>
          <p:cNvSpPr/>
          <p:nvPr/>
        </p:nvSpPr>
        <p:spPr bwMode="auto">
          <a:xfrm rot="16200000">
            <a:off x="5643920" y="5389705"/>
            <a:ext cx="278101" cy="380357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412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2767" tIns="61384" rIns="122767" bIns="61384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6" name="下矢印 179">
            <a:extLst>
              <a:ext uri="{FF2B5EF4-FFF2-40B4-BE49-F238E27FC236}">
                <a16:creationId xmlns:a16="http://schemas.microsoft.com/office/drawing/2014/main" id="{D69A7B0E-5D72-4EC8-9C90-1C9211FDF00A}"/>
              </a:ext>
            </a:extLst>
          </p:cNvPr>
          <p:cNvSpPr/>
          <p:nvPr/>
        </p:nvSpPr>
        <p:spPr bwMode="auto">
          <a:xfrm rot="5400000">
            <a:off x="5643920" y="5705345"/>
            <a:ext cx="278101" cy="38035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412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2767" tIns="61384" rIns="122767" bIns="61384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7" name="下矢印 180">
            <a:extLst>
              <a:ext uri="{FF2B5EF4-FFF2-40B4-BE49-F238E27FC236}">
                <a16:creationId xmlns:a16="http://schemas.microsoft.com/office/drawing/2014/main" id="{AE5560FF-AC3C-4C5E-9656-94202481194D}"/>
              </a:ext>
            </a:extLst>
          </p:cNvPr>
          <p:cNvSpPr/>
          <p:nvPr/>
        </p:nvSpPr>
        <p:spPr bwMode="auto">
          <a:xfrm rot="16200000">
            <a:off x="8524684" y="5389705"/>
            <a:ext cx="278101" cy="380357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412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2767" tIns="61384" rIns="122767" bIns="61384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8" name="下矢印 181">
            <a:extLst>
              <a:ext uri="{FF2B5EF4-FFF2-40B4-BE49-F238E27FC236}">
                <a16:creationId xmlns:a16="http://schemas.microsoft.com/office/drawing/2014/main" id="{822B07F3-965D-4A0C-BAF2-C2B3F5B89E5C}"/>
              </a:ext>
            </a:extLst>
          </p:cNvPr>
          <p:cNvSpPr/>
          <p:nvPr/>
        </p:nvSpPr>
        <p:spPr bwMode="auto">
          <a:xfrm rot="5400000">
            <a:off x="8524684" y="5705345"/>
            <a:ext cx="278101" cy="380357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412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2767" tIns="61384" rIns="122767" bIns="61384" numCol="1" rtlCol="0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802C917C-2F01-4A3F-AE2F-2F148FF46C50}"/>
              </a:ext>
            </a:extLst>
          </p:cNvPr>
          <p:cNvSpPr/>
          <p:nvPr/>
        </p:nvSpPr>
        <p:spPr>
          <a:xfrm>
            <a:off x="6116766" y="4894141"/>
            <a:ext cx="2208000" cy="40697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66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热处理</a:t>
            </a:r>
            <a:r>
              <a:rPr lang="ja-JP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理</a:t>
            </a:r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领域</a:t>
            </a:r>
            <a:endParaRPr lang="ja-JP" altLang="en-US" sz="1200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0" name="角丸四角形 182">
            <a:extLst>
              <a:ext uri="{FF2B5EF4-FFF2-40B4-BE49-F238E27FC236}">
                <a16:creationId xmlns:a16="http://schemas.microsoft.com/office/drawing/2014/main" id="{C36723FB-6918-45D5-964D-DAEDFB52F4E9}"/>
              </a:ext>
            </a:extLst>
          </p:cNvPr>
          <p:cNvSpPr/>
          <p:nvPr/>
        </p:nvSpPr>
        <p:spPr>
          <a:xfrm>
            <a:off x="401313" y="6885092"/>
            <a:ext cx="2292841" cy="578882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通过深拉伸工序进行增肉</a:t>
            </a:r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ja-JP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(t2.9</a:t>
            </a:r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ｍｍ→</a:t>
            </a:r>
            <a:r>
              <a:rPr lang="en-US" altLang="ja-JP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3.8</a:t>
            </a:r>
            <a:r>
              <a:rPr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ｍｍ</a:t>
            </a:r>
            <a:r>
              <a:rPr lang="en-US" altLang="ja-JP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ja-JP" altLang="en-US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B4AFA8ED-DCD5-44A5-B8D8-511178BC4AEB}"/>
              </a:ext>
            </a:extLst>
          </p:cNvPr>
          <p:cNvSpPr txBox="1"/>
          <p:nvPr/>
        </p:nvSpPr>
        <p:spPr>
          <a:xfrm>
            <a:off x="2535834" y="6065001"/>
            <a:ext cx="28212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100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反馈</a:t>
            </a:r>
            <a:endParaRPr lang="ja-JP" altLang="en-US" sz="1100" dirty="0">
              <a:solidFill>
                <a:srgbClr val="1F497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4" name="図 143" descr="エンジン, ケーキ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9D040C1B-975B-4211-85B3-0D00DFF7AAF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" y="753000"/>
            <a:ext cx="2690763" cy="1800000"/>
          </a:xfrm>
          <a:prstGeom prst="rect">
            <a:avLst/>
          </a:prstGeom>
        </p:spPr>
      </p:pic>
      <p:sp>
        <p:nvSpPr>
          <p:cNvPr id="147" name="Rectangle 53">
            <a:extLst>
              <a:ext uri="{FF2B5EF4-FFF2-40B4-BE49-F238E27FC236}">
                <a16:creationId xmlns:a16="http://schemas.microsoft.com/office/drawing/2014/main" id="{3932D45A-A5D5-4306-9D31-49E824F6A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1" y="8980388"/>
            <a:ext cx="12211051" cy="65031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可根据客户的要求，从锻造</a:t>
            </a:r>
            <a:r>
              <a:rPr lang="en-US" altLang="zh-CN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~</a:t>
            </a: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切削实现整体加工，为客户提供最优的产品</a:t>
            </a:r>
            <a:endParaRPr lang="ja-JP" altLang="en-US" sz="2400" b="1" kern="0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8C19D5E7-8CAF-44D7-BE72-50E7F4E04043}"/>
              </a:ext>
            </a:extLst>
          </p:cNvPr>
          <p:cNvCxnSpPr>
            <a:cxnSpLocks/>
          </p:cNvCxnSpPr>
          <p:nvPr/>
        </p:nvCxnSpPr>
        <p:spPr>
          <a:xfrm>
            <a:off x="113172" y="9826128"/>
            <a:ext cx="11880000" cy="0"/>
          </a:xfrm>
          <a:prstGeom prst="line">
            <a:avLst/>
          </a:prstGeom>
          <a:ln w="63500">
            <a:solidFill>
              <a:schemeClr val="bg1"/>
            </a:solidFill>
            <a:prstDash val="sysDot"/>
          </a:ln>
          <a:effectLst>
            <a:glow rad="139700">
              <a:schemeClr val="accent1">
                <a:satMod val="17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図 39" descr="アイコン&#10;&#10;自動的に生成された説明">
            <a:extLst>
              <a:ext uri="{FF2B5EF4-FFF2-40B4-BE49-F238E27FC236}">
                <a16:creationId xmlns:a16="http://schemas.microsoft.com/office/drawing/2014/main" id="{5FA9E6B0-1725-41BE-9A88-9B48A8B1EF06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33" y="10463132"/>
            <a:ext cx="1727913" cy="1260000"/>
          </a:xfrm>
          <a:prstGeom prst="rect">
            <a:avLst/>
          </a:prstGeom>
        </p:spPr>
      </p:pic>
      <p:sp>
        <p:nvSpPr>
          <p:cNvPr id="154" name="Text Box 42">
            <a:extLst>
              <a:ext uri="{FF2B5EF4-FFF2-40B4-BE49-F238E27FC236}">
                <a16:creationId xmlns:a16="http://schemas.microsoft.com/office/drawing/2014/main" id="{848DBA2D-051E-45E7-9CB7-DD9FA5366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" y="12455750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制造方法的特征</a:t>
            </a:r>
            <a:endParaRPr lang="ja-JP" altLang="en-US" sz="2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1FD70C1A-375E-4F43-BB9F-8F1DC5B91279}"/>
              </a:ext>
            </a:extLst>
          </p:cNvPr>
          <p:cNvSpPr txBox="1"/>
          <p:nvPr/>
        </p:nvSpPr>
        <p:spPr>
          <a:xfrm>
            <a:off x="6300150" y="1395806"/>
            <a:ext cx="4494732" cy="129149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6000" tIns="48000" rIns="96000" bIns="48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通过链条传递动力使油轮泵转动的部品</a:t>
            </a:r>
            <a:endParaRPr lang="en-US" altLang="zh-CN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・</a:t>
            </a: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</a:t>
            </a:r>
            <a:r>
              <a:rPr lang="en-US" altLang="ja-JP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INV</a:t>
            </a:r>
            <a:r>
              <a:rPr lang="zh-CN" altLang="en-US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花键</a:t>
            </a: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到链齿轮齿面部的精度确保</a:t>
            </a:r>
            <a:endParaRPr lang="en-US" altLang="zh-CN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・</a:t>
            </a: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链齿轮齿面部的热处理后精度确保</a:t>
            </a:r>
            <a:endParaRPr lang="ja-JP" altLang="en-US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8" name="楕円 157">
            <a:extLst>
              <a:ext uri="{FF2B5EF4-FFF2-40B4-BE49-F238E27FC236}">
                <a16:creationId xmlns:a16="http://schemas.microsoft.com/office/drawing/2014/main" id="{12B2D508-7F75-48A0-AB12-3DBF47AAF0BF}"/>
              </a:ext>
            </a:extLst>
          </p:cNvPr>
          <p:cNvSpPr/>
          <p:nvPr/>
        </p:nvSpPr>
        <p:spPr>
          <a:xfrm>
            <a:off x="1933533" y="1041889"/>
            <a:ext cx="720000" cy="720000"/>
          </a:xfrm>
          <a:prstGeom prst="ellipse">
            <a:avLst/>
          </a:prstGeom>
          <a:noFill/>
          <a:ln w="63500">
            <a:solidFill>
              <a:srgbClr val="0000FF"/>
            </a:solidFill>
            <a:prstDash val="sysDot"/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9" name="楕円 158">
            <a:extLst>
              <a:ext uri="{FF2B5EF4-FFF2-40B4-BE49-F238E27FC236}">
                <a16:creationId xmlns:a16="http://schemas.microsoft.com/office/drawing/2014/main" id="{61DAE6F7-3842-4B68-A500-B48E56D0F214}"/>
              </a:ext>
            </a:extLst>
          </p:cNvPr>
          <p:cNvSpPr/>
          <p:nvPr/>
        </p:nvSpPr>
        <p:spPr>
          <a:xfrm>
            <a:off x="3046185" y="10913947"/>
            <a:ext cx="1080000" cy="720000"/>
          </a:xfrm>
          <a:prstGeom prst="ellipse">
            <a:avLst/>
          </a:prstGeom>
          <a:noFill/>
          <a:ln w="63500">
            <a:solidFill>
              <a:srgbClr val="0000FF"/>
            </a:solidFill>
            <a:prstDash val="sysDot"/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6525AF00-EC51-4BB2-8A53-B91A5AA5F149}"/>
              </a:ext>
            </a:extLst>
          </p:cNvPr>
          <p:cNvSpPr txBox="1"/>
          <p:nvPr/>
        </p:nvSpPr>
        <p:spPr>
          <a:xfrm>
            <a:off x="6421090" y="11175668"/>
            <a:ext cx="5312264" cy="87599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6000" tIns="48000" rIns="96000" bIns="48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换档位置的保持和换档时的操纵感提升</a:t>
            </a:r>
            <a:endParaRPr lang="en-US" altLang="zh-CN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ja-JP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・</a:t>
            </a:r>
            <a:r>
              <a:rPr lang="en-US" altLang="ja-JP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DETENT(</a:t>
            </a: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波纹部</a:t>
            </a:r>
            <a:r>
              <a:rPr lang="en-US" altLang="ja-JP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的形状精度和面粗糙度的确保</a:t>
            </a:r>
            <a:endParaRPr lang="ja-JP" altLang="en-US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2" name="Rectangle 53">
            <a:extLst>
              <a:ext uri="{FF2B5EF4-FFF2-40B4-BE49-F238E27FC236}">
                <a16:creationId xmlns:a16="http://schemas.microsoft.com/office/drawing/2014/main" id="{27BD7D4A-7762-4F49-BE46-8F3202BC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537" y="14911440"/>
            <a:ext cx="4818948" cy="1200329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通过特殊的冲压工法，</a:t>
            </a:r>
            <a:endParaRPr lang="en-US" altLang="zh-CN" sz="2400" b="1" kern="0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将冲头与凹模之间的间隙最少化，</a:t>
            </a:r>
            <a:endParaRPr lang="en-US" altLang="zh-CN" sz="2400" b="1" kern="0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为客户提供最优高精度制品</a:t>
            </a:r>
            <a:endParaRPr lang="en-US" altLang="ja-JP" sz="2400" b="1" kern="0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165" name="正方形/長方形 164">
            <a:extLst>
              <a:ext uri="{FF2B5EF4-FFF2-40B4-BE49-F238E27FC236}">
                <a16:creationId xmlns:a16="http://schemas.microsoft.com/office/drawing/2014/main" id="{FFB5688E-DE82-45CA-B2A0-696E29ADAE14}"/>
              </a:ext>
            </a:extLst>
          </p:cNvPr>
          <p:cNvSpPr/>
          <p:nvPr/>
        </p:nvSpPr>
        <p:spPr>
          <a:xfrm>
            <a:off x="452314" y="13014681"/>
            <a:ext cx="2208000" cy="615553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冲压</a:t>
            </a:r>
            <a:endParaRPr lang="en-US" altLang="zh-CN" b="1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(UL</a:t>
            </a:r>
            <a:r>
              <a:rPr lang="zh-CN" altLang="en-US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拨出</a:t>
            </a:r>
            <a:r>
              <a:rPr lang="en-US" altLang="ja-JP" sz="1200" b="1" dirty="0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1993" name="Text Box 80">
            <a:extLst>
              <a:ext uri="{FF2B5EF4-FFF2-40B4-BE49-F238E27FC236}">
                <a16:creationId xmlns:a16="http://schemas.microsoft.com/office/drawing/2014/main" id="{6D99C0A2-AA73-4599-85D2-DC30C48C9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565" y="15914606"/>
            <a:ext cx="19720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</a:t>
            </a:r>
            <a:r>
              <a:rPr lang="ja-JP" altLang="en-US" sz="120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120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凹模与冲头之间的间隙</a:t>
            </a:r>
            <a:endParaRPr lang="ja-JP" altLang="en-US" sz="1200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0" name="Line 78">
            <a:extLst>
              <a:ext uri="{FF2B5EF4-FFF2-40B4-BE49-F238E27FC236}">
                <a16:creationId xmlns:a16="http://schemas.microsoft.com/office/drawing/2014/main" id="{7FC8F335-D657-4DD3-8E2D-AFD38D0D5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0085" y="15690282"/>
            <a:ext cx="600882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 type="none" w="sm" len="med"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1" name="Text Box 79">
            <a:extLst>
              <a:ext uri="{FF2B5EF4-FFF2-40B4-BE49-F238E27FC236}">
                <a16:creationId xmlns:a16="http://schemas.microsoft.com/office/drawing/2014/main" id="{FAF89B13-EA2C-48CD-80E3-DFE2EB4AD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85" y="15399577"/>
            <a:ext cx="3385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 b="1" dirty="0">
                <a:solidFill>
                  <a:schemeClr val="bg1">
                    <a:lumMod val="6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Ｅ</a:t>
            </a:r>
          </a:p>
        </p:txBody>
      </p:sp>
      <p:sp>
        <p:nvSpPr>
          <p:cNvPr id="2002" name="Line 72">
            <a:extLst>
              <a:ext uri="{FF2B5EF4-FFF2-40B4-BE49-F238E27FC236}">
                <a16:creationId xmlns:a16="http://schemas.microsoft.com/office/drawing/2014/main" id="{B4EA9439-9FEC-401B-A2F4-874BCC708E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06117" y="13217928"/>
            <a:ext cx="1284104" cy="385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3" name="Line 81">
            <a:extLst>
              <a:ext uri="{FF2B5EF4-FFF2-40B4-BE49-F238E27FC236}">
                <a16:creationId xmlns:a16="http://schemas.microsoft.com/office/drawing/2014/main" id="{E655721B-8FA9-4396-A724-8F9F61DABF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5886" y="14268409"/>
            <a:ext cx="714626" cy="17117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4" name="Line 82">
            <a:extLst>
              <a:ext uri="{FF2B5EF4-FFF2-40B4-BE49-F238E27FC236}">
                <a16:creationId xmlns:a16="http://schemas.microsoft.com/office/drawing/2014/main" id="{31D8C32A-455E-41C6-8ADE-268FC7F78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04485" y="15538067"/>
            <a:ext cx="573768" cy="9359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5" name="Rectangle 83">
            <a:extLst>
              <a:ext uri="{FF2B5EF4-FFF2-40B4-BE49-F238E27FC236}">
                <a16:creationId xmlns:a16="http://schemas.microsoft.com/office/drawing/2014/main" id="{8FC3AE42-0FFD-4C5D-AF09-BDB7AA06E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017" y="15403883"/>
            <a:ext cx="359073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凹模</a:t>
            </a:r>
            <a:endParaRPr lang="ja-JP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6" name="Rectangle 85">
            <a:extLst>
              <a:ext uri="{FF2B5EF4-FFF2-40B4-BE49-F238E27FC236}">
                <a16:creationId xmlns:a16="http://schemas.microsoft.com/office/drawing/2014/main" id="{79AABCCA-8463-4B47-8ACF-23BEBE44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5875" y="13484766"/>
            <a:ext cx="359073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冲头</a:t>
            </a:r>
            <a:endParaRPr lang="ja-JP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7" name="Rectangle 86">
            <a:extLst>
              <a:ext uri="{FF2B5EF4-FFF2-40B4-BE49-F238E27FC236}">
                <a16:creationId xmlns:a16="http://schemas.microsoft.com/office/drawing/2014/main" id="{E23B5547-F5D0-4AA3-B346-FB2F10F01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106" y="14135942"/>
            <a:ext cx="718145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挤压材料</a:t>
            </a:r>
            <a:endParaRPr lang="ja-JP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8" name="Line 103">
            <a:extLst>
              <a:ext uri="{FF2B5EF4-FFF2-40B4-BE49-F238E27FC236}">
                <a16:creationId xmlns:a16="http://schemas.microsoft.com/office/drawing/2014/main" id="{1A2137D4-486E-4B67-AD35-68BACACD16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77661" y="14917424"/>
            <a:ext cx="421179" cy="1966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09" name="Rectangle 84">
            <a:extLst>
              <a:ext uri="{FF2B5EF4-FFF2-40B4-BE49-F238E27FC236}">
                <a16:creationId xmlns:a16="http://schemas.microsoft.com/office/drawing/2014/main" id="{2C191DA1-7748-4E58-AFA9-66C6BC7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282" y="14776530"/>
            <a:ext cx="718145" cy="2154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ja-JP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被加工材</a:t>
            </a:r>
          </a:p>
        </p:txBody>
      </p:sp>
      <p:sp>
        <p:nvSpPr>
          <p:cNvPr id="2389" name="Freeform 757">
            <a:extLst>
              <a:ext uri="{FF2B5EF4-FFF2-40B4-BE49-F238E27FC236}">
                <a16:creationId xmlns:a16="http://schemas.microsoft.com/office/drawing/2014/main" id="{2C3A204D-86CA-4A8A-8813-322A4E1C8F77}"/>
              </a:ext>
            </a:extLst>
          </p:cNvPr>
          <p:cNvSpPr>
            <a:spLocks/>
          </p:cNvSpPr>
          <p:nvPr/>
        </p:nvSpPr>
        <p:spPr bwMode="auto">
          <a:xfrm>
            <a:off x="3847828" y="14219135"/>
            <a:ext cx="385763" cy="577850"/>
          </a:xfrm>
          <a:custGeom>
            <a:avLst/>
            <a:gdLst>
              <a:gd name="T0" fmla="*/ 0 w 243"/>
              <a:gd name="T1" fmla="*/ 273 h 364"/>
              <a:gd name="T2" fmla="*/ 61 w 243"/>
              <a:gd name="T3" fmla="*/ 273 h 364"/>
              <a:gd name="T4" fmla="*/ 61 w 243"/>
              <a:gd name="T5" fmla="*/ 0 h 364"/>
              <a:gd name="T6" fmla="*/ 182 w 243"/>
              <a:gd name="T7" fmla="*/ 0 h 364"/>
              <a:gd name="T8" fmla="*/ 182 w 243"/>
              <a:gd name="T9" fmla="*/ 273 h 364"/>
              <a:gd name="T10" fmla="*/ 243 w 243"/>
              <a:gd name="T11" fmla="*/ 273 h 364"/>
              <a:gd name="T12" fmla="*/ 121 w 243"/>
              <a:gd name="T13" fmla="*/ 364 h 364"/>
              <a:gd name="T14" fmla="*/ 0 w 243"/>
              <a:gd name="T15" fmla="*/ 273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3" h="364">
                <a:moveTo>
                  <a:pt x="0" y="273"/>
                </a:moveTo>
                <a:lnTo>
                  <a:pt x="61" y="273"/>
                </a:lnTo>
                <a:lnTo>
                  <a:pt x="61" y="0"/>
                </a:lnTo>
                <a:lnTo>
                  <a:pt x="182" y="0"/>
                </a:lnTo>
                <a:lnTo>
                  <a:pt x="182" y="273"/>
                </a:lnTo>
                <a:lnTo>
                  <a:pt x="243" y="273"/>
                </a:lnTo>
                <a:lnTo>
                  <a:pt x="121" y="364"/>
                </a:lnTo>
                <a:lnTo>
                  <a:pt x="0" y="273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98" name="Freeform 1007">
            <a:extLst>
              <a:ext uri="{FF2B5EF4-FFF2-40B4-BE49-F238E27FC236}">
                <a16:creationId xmlns:a16="http://schemas.microsoft.com/office/drawing/2014/main" id="{BA23A78C-D9CB-422A-BBD2-86971254DF91}"/>
              </a:ext>
            </a:extLst>
          </p:cNvPr>
          <p:cNvSpPr>
            <a:spLocks/>
          </p:cNvSpPr>
          <p:nvPr/>
        </p:nvSpPr>
        <p:spPr bwMode="auto">
          <a:xfrm>
            <a:off x="3847828" y="14219135"/>
            <a:ext cx="385763" cy="577850"/>
          </a:xfrm>
          <a:custGeom>
            <a:avLst/>
            <a:gdLst>
              <a:gd name="T0" fmla="*/ 0 w 243"/>
              <a:gd name="T1" fmla="*/ 273 h 364"/>
              <a:gd name="T2" fmla="*/ 61 w 243"/>
              <a:gd name="T3" fmla="*/ 273 h 364"/>
              <a:gd name="T4" fmla="*/ 61 w 243"/>
              <a:gd name="T5" fmla="*/ 0 h 364"/>
              <a:gd name="T6" fmla="*/ 182 w 243"/>
              <a:gd name="T7" fmla="*/ 0 h 364"/>
              <a:gd name="T8" fmla="*/ 182 w 243"/>
              <a:gd name="T9" fmla="*/ 273 h 364"/>
              <a:gd name="T10" fmla="*/ 243 w 243"/>
              <a:gd name="T11" fmla="*/ 273 h 364"/>
              <a:gd name="T12" fmla="*/ 121 w 243"/>
              <a:gd name="T13" fmla="*/ 364 h 364"/>
              <a:gd name="T14" fmla="*/ 0 w 243"/>
              <a:gd name="T15" fmla="*/ 273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3" h="364">
                <a:moveTo>
                  <a:pt x="0" y="273"/>
                </a:moveTo>
                <a:lnTo>
                  <a:pt x="61" y="273"/>
                </a:lnTo>
                <a:lnTo>
                  <a:pt x="61" y="0"/>
                </a:lnTo>
                <a:lnTo>
                  <a:pt x="182" y="0"/>
                </a:lnTo>
                <a:lnTo>
                  <a:pt x="182" y="273"/>
                </a:lnTo>
                <a:lnTo>
                  <a:pt x="243" y="273"/>
                </a:lnTo>
                <a:lnTo>
                  <a:pt x="121" y="364"/>
                </a:lnTo>
                <a:lnTo>
                  <a:pt x="0" y="273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97" name="Line 75">
            <a:extLst>
              <a:ext uri="{FF2B5EF4-FFF2-40B4-BE49-F238E27FC236}">
                <a16:creationId xmlns:a16="http://schemas.microsoft.com/office/drawing/2014/main" id="{E11D4EA5-D56E-4A54-98C0-B6F87A720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0967" y="15555282"/>
            <a:ext cx="0" cy="248824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98" name="Line 76">
            <a:extLst>
              <a:ext uri="{FF2B5EF4-FFF2-40B4-BE49-F238E27FC236}">
                <a16:creationId xmlns:a16="http://schemas.microsoft.com/office/drawing/2014/main" id="{A0D4E4EB-D2FD-4E95-B3F3-F38C6C797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6849" y="15690282"/>
            <a:ext cx="360000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 type="triangl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99" name="Line 77">
            <a:extLst>
              <a:ext uri="{FF2B5EF4-FFF2-40B4-BE49-F238E27FC236}">
                <a16:creationId xmlns:a16="http://schemas.microsoft.com/office/drawing/2014/main" id="{4F88BDD9-B84C-405C-A42B-52241958B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3614" y="15690282"/>
            <a:ext cx="82059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49" name="図 116">
            <a:extLst>
              <a:ext uri="{FF2B5EF4-FFF2-40B4-BE49-F238E27FC236}">
                <a16:creationId xmlns:a16="http://schemas.microsoft.com/office/drawing/2014/main" id="{251E579F-3DBC-4C57-BE0F-B292E438F9D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84378" y="100856"/>
            <a:ext cx="3337289" cy="693993"/>
          </a:xfrm>
          <a:prstGeom prst="rect">
            <a:avLst/>
          </a:prstGeom>
        </p:spPr>
      </p:pic>
      <p:sp>
        <p:nvSpPr>
          <p:cNvPr id="350" name="テキスト ボックス 132">
            <a:extLst>
              <a:ext uri="{FF2B5EF4-FFF2-40B4-BE49-F238E27FC236}">
                <a16:creationId xmlns:a16="http://schemas.microsoft.com/office/drawing/2014/main" id="{C8BE078F-2637-4125-9B5A-95F577797F4E}"/>
              </a:ext>
            </a:extLst>
          </p:cNvPr>
          <p:cNvSpPr txBox="1"/>
          <p:nvPr/>
        </p:nvSpPr>
        <p:spPr>
          <a:xfrm>
            <a:off x="5708186" y="6038540"/>
            <a:ext cx="28212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100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反馈</a:t>
            </a:r>
            <a:endParaRPr lang="ja-JP" altLang="en-US" sz="1100" dirty="0">
              <a:solidFill>
                <a:srgbClr val="1F497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1" name="テキスト ボックス 132">
            <a:extLst>
              <a:ext uri="{FF2B5EF4-FFF2-40B4-BE49-F238E27FC236}">
                <a16:creationId xmlns:a16="http://schemas.microsoft.com/office/drawing/2014/main" id="{081932D9-EE75-4B8B-88BD-BA5A52970820}"/>
              </a:ext>
            </a:extLst>
          </p:cNvPr>
          <p:cNvSpPr txBox="1"/>
          <p:nvPr/>
        </p:nvSpPr>
        <p:spPr>
          <a:xfrm>
            <a:off x="8565472" y="6060062"/>
            <a:ext cx="282129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1100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反馈</a:t>
            </a:r>
            <a:endParaRPr lang="ja-JP" altLang="en-US" sz="1100" dirty="0">
              <a:solidFill>
                <a:srgbClr val="1F497D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1" name="図 348">
            <a:extLst>
              <a:ext uri="{FF2B5EF4-FFF2-40B4-BE49-F238E27FC236}">
                <a16:creationId xmlns:a16="http://schemas.microsoft.com/office/drawing/2014/main" id="{7B9F95CA-97B0-4BF9-957A-623ECDFCEEA8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15865" r="20144" b="18269"/>
          <a:stretch/>
        </p:blipFill>
        <p:spPr>
          <a:xfrm>
            <a:off x="7596813" y="12918341"/>
            <a:ext cx="1975896" cy="1890041"/>
          </a:xfrm>
          <a:prstGeom prst="rect">
            <a:avLst/>
          </a:prstGeom>
        </p:spPr>
      </p:pic>
      <p:sp>
        <p:nvSpPr>
          <p:cNvPr id="132" name="Rectangle 85">
            <a:extLst>
              <a:ext uri="{FF2B5EF4-FFF2-40B4-BE49-F238E27FC236}">
                <a16:creationId xmlns:a16="http://schemas.microsoft.com/office/drawing/2014/main" id="{82903B4C-2F5C-45A0-AE7D-C23B46AF1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187" y="14057691"/>
            <a:ext cx="1975895" cy="64633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通过保持冲压废料的形状制法，可实现稳定的精密剪裁</a:t>
            </a:r>
            <a:endParaRPr lang="ja-JP" altLang="en-US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41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7644921E-35F4-4438-BE21-3510C74DA4E8}"/>
              </a:ext>
            </a:extLst>
          </p:cNvPr>
          <p:cNvSpPr/>
          <p:nvPr/>
        </p:nvSpPr>
        <p:spPr>
          <a:xfrm>
            <a:off x="336000" y="11289609"/>
            <a:ext cx="5760000" cy="3600000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0360AD3F-A24B-41EC-84BA-855814B63CC3}"/>
              </a:ext>
            </a:extLst>
          </p:cNvPr>
          <p:cNvSpPr/>
          <p:nvPr/>
        </p:nvSpPr>
        <p:spPr>
          <a:xfrm>
            <a:off x="6119449" y="11289609"/>
            <a:ext cx="5760000" cy="3600000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9" name="フリーフォーム 66">
            <a:extLst>
              <a:ext uri="{FF2B5EF4-FFF2-40B4-BE49-F238E27FC236}">
                <a16:creationId xmlns:a16="http://schemas.microsoft.com/office/drawing/2014/main" id="{383C68ED-4F73-4A94-9C0B-2351794A5172}"/>
              </a:ext>
            </a:extLst>
          </p:cNvPr>
          <p:cNvSpPr/>
          <p:nvPr/>
        </p:nvSpPr>
        <p:spPr>
          <a:xfrm>
            <a:off x="196494" y="6151142"/>
            <a:ext cx="2823657" cy="360000"/>
          </a:xfrm>
          <a:custGeom>
            <a:avLst/>
            <a:gdLst>
              <a:gd name="connsiteX0" fmla="*/ 6293305 w 6293305"/>
              <a:gd name="connsiteY0" fmla="*/ 12700 h 806704"/>
              <a:gd name="connsiteX1" fmla="*/ 108405 w 6293305"/>
              <a:gd name="connsiteY1" fmla="*/ 711200 h 806704"/>
              <a:gd name="connsiteX2" fmla="*/ 2635705 w 6293305"/>
              <a:gd name="connsiteY2" fmla="*/ 723900 h 806704"/>
              <a:gd name="connsiteX3" fmla="*/ 6242505 w 6293305"/>
              <a:gd name="connsiteY3" fmla="*/ 0 h 806704"/>
              <a:gd name="connsiteX4" fmla="*/ 6242505 w 6293305"/>
              <a:gd name="connsiteY4" fmla="*/ 0 h 806704"/>
              <a:gd name="connsiteX0" fmla="*/ 6184900 w 6184900"/>
              <a:gd name="connsiteY0" fmla="*/ 12700 h 723900"/>
              <a:gd name="connsiteX1" fmla="*/ 0 w 6184900"/>
              <a:gd name="connsiteY1" fmla="*/ 711200 h 723900"/>
              <a:gd name="connsiteX2" fmla="*/ 2527300 w 6184900"/>
              <a:gd name="connsiteY2" fmla="*/ 723900 h 723900"/>
              <a:gd name="connsiteX3" fmla="*/ 6134100 w 6184900"/>
              <a:gd name="connsiteY3" fmla="*/ 0 h 723900"/>
              <a:gd name="connsiteX4" fmla="*/ 6134100 w 6184900"/>
              <a:gd name="connsiteY4" fmla="*/ 0 h 723900"/>
              <a:gd name="connsiteX0" fmla="*/ 6184900 w 6415505"/>
              <a:gd name="connsiteY0" fmla="*/ 46028 h 757228"/>
              <a:gd name="connsiteX1" fmla="*/ 0 w 6415505"/>
              <a:gd name="connsiteY1" fmla="*/ 744528 h 757228"/>
              <a:gd name="connsiteX2" fmla="*/ 2527300 w 6415505"/>
              <a:gd name="connsiteY2" fmla="*/ 757228 h 757228"/>
              <a:gd name="connsiteX3" fmla="*/ 6134100 w 6415505"/>
              <a:gd name="connsiteY3" fmla="*/ 33328 h 757228"/>
              <a:gd name="connsiteX4" fmla="*/ 6187440 w 6415505"/>
              <a:gd name="connsiteY4" fmla="*/ 132388 h 757228"/>
              <a:gd name="connsiteX0" fmla="*/ 6184900 w 6184900"/>
              <a:gd name="connsiteY0" fmla="*/ 12700 h 723900"/>
              <a:gd name="connsiteX1" fmla="*/ 0 w 6184900"/>
              <a:gd name="connsiteY1" fmla="*/ 711200 h 723900"/>
              <a:gd name="connsiteX2" fmla="*/ 2527300 w 6184900"/>
              <a:gd name="connsiteY2" fmla="*/ 723900 h 723900"/>
              <a:gd name="connsiteX3" fmla="*/ 6134100 w 6184900"/>
              <a:gd name="connsiteY3" fmla="*/ 0 h 723900"/>
              <a:gd name="connsiteX0" fmla="*/ 6184900 w 6184900"/>
              <a:gd name="connsiteY0" fmla="*/ 0 h 760510"/>
              <a:gd name="connsiteX1" fmla="*/ 0 w 6184900"/>
              <a:gd name="connsiteY1" fmla="*/ 698500 h 760510"/>
              <a:gd name="connsiteX2" fmla="*/ 2527300 w 6184900"/>
              <a:gd name="connsiteY2" fmla="*/ 711200 h 760510"/>
              <a:gd name="connsiteX3" fmla="*/ 6141720 w 6184900"/>
              <a:gd name="connsiteY3" fmla="*/ 2540 h 760510"/>
              <a:gd name="connsiteX0" fmla="*/ 6184900 w 6184900"/>
              <a:gd name="connsiteY0" fmla="*/ 0 h 711200"/>
              <a:gd name="connsiteX1" fmla="*/ 0 w 6184900"/>
              <a:gd name="connsiteY1" fmla="*/ 698500 h 711200"/>
              <a:gd name="connsiteX2" fmla="*/ 2527300 w 6184900"/>
              <a:gd name="connsiteY2" fmla="*/ 711200 h 711200"/>
              <a:gd name="connsiteX3" fmla="*/ 6141720 w 6184900"/>
              <a:gd name="connsiteY3" fmla="*/ 2540 h 711200"/>
              <a:gd name="connsiteX0" fmla="*/ 6184900 w 6184900"/>
              <a:gd name="connsiteY0" fmla="*/ 0 h 711200"/>
              <a:gd name="connsiteX1" fmla="*/ 0 w 6184900"/>
              <a:gd name="connsiteY1" fmla="*/ 698500 h 711200"/>
              <a:gd name="connsiteX2" fmla="*/ 2527300 w 6184900"/>
              <a:gd name="connsiteY2" fmla="*/ 711200 h 711200"/>
              <a:gd name="connsiteX3" fmla="*/ 6141720 w 6184900"/>
              <a:gd name="connsiteY3" fmla="*/ 2540 h 711200"/>
              <a:gd name="connsiteX0" fmla="*/ 6186688 w 6186688"/>
              <a:gd name="connsiteY0" fmla="*/ 0 h 753653"/>
              <a:gd name="connsiteX1" fmla="*/ 1788 w 6186688"/>
              <a:gd name="connsiteY1" fmla="*/ 698500 h 753653"/>
              <a:gd name="connsiteX2" fmla="*/ 5607568 w 6186688"/>
              <a:gd name="connsiteY2" fmla="*/ 711200 h 753653"/>
              <a:gd name="connsiteX3" fmla="*/ 6143508 w 6186688"/>
              <a:gd name="connsiteY3" fmla="*/ 2540 h 753653"/>
              <a:gd name="connsiteX0" fmla="*/ 4652350 w 6148410"/>
              <a:gd name="connsiteY0" fmla="*/ 0 h 835485"/>
              <a:gd name="connsiteX1" fmla="*/ 6690 w 6148410"/>
              <a:gd name="connsiteY1" fmla="*/ 774700 h 835485"/>
              <a:gd name="connsiteX2" fmla="*/ 5612470 w 6148410"/>
              <a:gd name="connsiteY2" fmla="*/ 787400 h 835485"/>
              <a:gd name="connsiteX3" fmla="*/ 6148410 w 6148410"/>
              <a:gd name="connsiteY3" fmla="*/ 78740 h 835485"/>
              <a:gd name="connsiteX0" fmla="*/ 4652350 w 5858553"/>
              <a:gd name="connsiteY0" fmla="*/ 5080 h 884287"/>
              <a:gd name="connsiteX1" fmla="*/ 6690 w 5858553"/>
              <a:gd name="connsiteY1" fmla="*/ 779780 h 884287"/>
              <a:gd name="connsiteX2" fmla="*/ 5612470 w 5858553"/>
              <a:gd name="connsiteY2" fmla="*/ 792480 h 884287"/>
              <a:gd name="connsiteX3" fmla="*/ 4769190 w 5858553"/>
              <a:gd name="connsiteY3" fmla="*/ 0 h 884287"/>
              <a:gd name="connsiteX0" fmla="*/ 4652350 w 5858553"/>
              <a:gd name="connsiteY0" fmla="*/ 5080 h 792480"/>
              <a:gd name="connsiteX1" fmla="*/ 6690 w 5858553"/>
              <a:gd name="connsiteY1" fmla="*/ 779780 h 792480"/>
              <a:gd name="connsiteX2" fmla="*/ 5612470 w 5858553"/>
              <a:gd name="connsiteY2" fmla="*/ 792480 h 792480"/>
              <a:gd name="connsiteX3" fmla="*/ 4769190 w 5858553"/>
              <a:gd name="connsiteY3" fmla="*/ 0 h 792480"/>
              <a:gd name="connsiteX0" fmla="*/ 4645660 w 5851863"/>
              <a:gd name="connsiteY0" fmla="*/ 5080 h 792480"/>
              <a:gd name="connsiteX1" fmla="*/ 0 w 5851863"/>
              <a:gd name="connsiteY1" fmla="*/ 779780 h 792480"/>
              <a:gd name="connsiteX2" fmla="*/ 5605780 w 5851863"/>
              <a:gd name="connsiteY2" fmla="*/ 792480 h 792480"/>
              <a:gd name="connsiteX3" fmla="*/ 4762500 w 5851863"/>
              <a:gd name="connsiteY3" fmla="*/ 0 h 792480"/>
              <a:gd name="connsiteX0" fmla="*/ 4645660 w 5605780"/>
              <a:gd name="connsiteY0" fmla="*/ 5080 h 792480"/>
              <a:gd name="connsiteX1" fmla="*/ 0 w 5605780"/>
              <a:gd name="connsiteY1" fmla="*/ 779780 h 792480"/>
              <a:gd name="connsiteX2" fmla="*/ 5605780 w 5605780"/>
              <a:gd name="connsiteY2" fmla="*/ 792480 h 792480"/>
              <a:gd name="connsiteX3" fmla="*/ 4762500 w 5605780"/>
              <a:gd name="connsiteY3" fmla="*/ 0 h 792480"/>
              <a:gd name="connsiteX0" fmla="*/ 2843206 w 5605780"/>
              <a:gd name="connsiteY0" fmla="*/ 67781 h 792480"/>
              <a:gd name="connsiteX1" fmla="*/ 0 w 5605780"/>
              <a:gd name="connsiteY1" fmla="*/ 779780 h 792480"/>
              <a:gd name="connsiteX2" fmla="*/ 5605780 w 5605780"/>
              <a:gd name="connsiteY2" fmla="*/ 792480 h 792480"/>
              <a:gd name="connsiteX3" fmla="*/ 4762500 w 5605780"/>
              <a:gd name="connsiteY3" fmla="*/ 0 h 792480"/>
              <a:gd name="connsiteX0" fmla="*/ 2843206 w 5605780"/>
              <a:gd name="connsiteY0" fmla="*/ 0 h 724699"/>
              <a:gd name="connsiteX1" fmla="*/ 0 w 5605780"/>
              <a:gd name="connsiteY1" fmla="*/ 711999 h 724699"/>
              <a:gd name="connsiteX2" fmla="*/ 5605780 w 5605780"/>
              <a:gd name="connsiteY2" fmla="*/ 724699 h 724699"/>
              <a:gd name="connsiteX3" fmla="*/ 4876579 w 5605780"/>
              <a:gd name="connsiteY3" fmla="*/ 10596 h 724699"/>
              <a:gd name="connsiteX0" fmla="*/ 2843206 w 5605780"/>
              <a:gd name="connsiteY0" fmla="*/ 36430 h 761129"/>
              <a:gd name="connsiteX1" fmla="*/ 0 w 5605780"/>
              <a:gd name="connsiteY1" fmla="*/ 748429 h 761129"/>
              <a:gd name="connsiteX2" fmla="*/ 5605780 w 5605780"/>
              <a:gd name="connsiteY2" fmla="*/ 761129 h 761129"/>
              <a:gd name="connsiteX3" fmla="*/ 4876579 w 5605780"/>
              <a:gd name="connsiteY3" fmla="*/ 0 h 761129"/>
              <a:gd name="connsiteX0" fmla="*/ 2843206 w 5605780"/>
              <a:gd name="connsiteY0" fmla="*/ 5080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4876579 w 5605780"/>
              <a:gd name="connsiteY3" fmla="*/ 0 h 729779"/>
              <a:gd name="connsiteX0" fmla="*/ 839862 w 5605780"/>
              <a:gd name="connsiteY0" fmla="*/ 24305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4876579 w 5605780"/>
              <a:gd name="connsiteY3" fmla="*/ 0 h 729779"/>
              <a:gd name="connsiteX0" fmla="*/ 839862 w 5605780"/>
              <a:gd name="connsiteY0" fmla="*/ 24305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5203655 w 5605780"/>
              <a:gd name="connsiteY3" fmla="*/ 0 h 729779"/>
              <a:gd name="connsiteX0" fmla="*/ 839862 w 5605780"/>
              <a:gd name="connsiteY0" fmla="*/ 33917 h 739391"/>
              <a:gd name="connsiteX1" fmla="*/ 0 w 5605780"/>
              <a:gd name="connsiteY1" fmla="*/ 726691 h 739391"/>
              <a:gd name="connsiteX2" fmla="*/ 5605780 w 5605780"/>
              <a:gd name="connsiteY2" fmla="*/ 739391 h 739391"/>
              <a:gd name="connsiteX3" fmla="*/ 4960425 w 5605780"/>
              <a:gd name="connsiteY3" fmla="*/ 0 h 739391"/>
              <a:gd name="connsiteX0" fmla="*/ 839862 w 5605780"/>
              <a:gd name="connsiteY0" fmla="*/ 91590 h 797064"/>
              <a:gd name="connsiteX1" fmla="*/ 0 w 5605780"/>
              <a:gd name="connsiteY1" fmla="*/ 784364 h 797064"/>
              <a:gd name="connsiteX2" fmla="*/ 5605780 w 5605780"/>
              <a:gd name="connsiteY2" fmla="*/ 797064 h 797064"/>
              <a:gd name="connsiteX3" fmla="*/ 3523579 w 5605780"/>
              <a:gd name="connsiteY3" fmla="*/ 0 h 797064"/>
              <a:gd name="connsiteX0" fmla="*/ 839862 w 7652200"/>
              <a:gd name="connsiteY0" fmla="*/ 91590 h 806677"/>
              <a:gd name="connsiteX1" fmla="*/ 0 w 7652200"/>
              <a:gd name="connsiteY1" fmla="*/ 784364 h 806677"/>
              <a:gd name="connsiteX2" fmla="*/ 7652200 w 7652200"/>
              <a:gd name="connsiteY2" fmla="*/ 806677 h 806677"/>
              <a:gd name="connsiteX3" fmla="*/ 3523579 w 7652200"/>
              <a:gd name="connsiteY3" fmla="*/ 0 h 806677"/>
              <a:gd name="connsiteX0" fmla="*/ 839862 w 5344535"/>
              <a:gd name="connsiteY0" fmla="*/ 91590 h 785450"/>
              <a:gd name="connsiteX1" fmla="*/ 0 w 5344535"/>
              <a:gd name="connsiteY1" fmla="*/ 784364 h 785450"/>
              <a:gd name="connsiteX2" fmla="*/ 5344535 w 5344535"/>
              <a:gd name="connsiteY2" fmla="*/ 785450 h 785450"/>
              <a:gd name="connsiteX3" fmla="*/ 3523579 w 5344535"/>
              <a:gd name="connsiteY3" fmla="*/ 0 h 785450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3523579 w 5344535"/>
              <a:gd name="connsiteY3" fmla="*/ 67614 h 853064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4225495 w 5344535"/>
              <a:gd name="connsiteY3" fmla="*/ 1035 h 853064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4225495 w 5344535"/>
              <a:gd name="connsiteY3" fmla="*/ 1035 h 853064"/>
              <a:gd name="connsiteX0" fmla="*/ 2176385 w 5344535"/>
              <a:gd name="connsiteY0" fmla="*/ 0 h 865548"/>
              <a:gd name="connsiteX1" fmla="*/ 0 w 5344535"/>
              <a:gd name="connsiteY1" fmla="*/ 864462 h 865548"/>
              <a:gd name="connsiteX2" fmla="*/ 5344535 w 5344535"/>
              <a:gd name="connsiteY2" fmla="*/ 865548 h 865548"/>
              <a:gd name="connsiteX3" fmla="*/ 4225495 w 5344535"/>
              <a:gd name="connsiteY3" fmla="*/ 13519 h 865548"/>
              <a:gd name="connsiteX0" fmla="*/ 2176385 w 5344535"/>
              <a:gd name="connsiteY0" fmla="*/ 0 h 865548"/>
              <a:gd name="connsiteX1" fmla="*/ 0 w 5344535"/>
              <a:gd name="connsiteY1" fmla="*/ 864462 h 865548"/>
              <a:gd name="connsiteX2" fmla="*/ 5344535 w 5344535"/>
              <a:gd name="connsiteY2" fmla="*/ 865548 h 865548"/>
              <a:gd name="connsiteX3" fmla="*/ 4408185 w 5344535"/>
              <a:gd name="connsiteY3" fmla="*/ 17680 h 86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4535" h="865548">
                <a:moveTo>
                  <a:pt x="2176385" y="0"/>
                </a:moveTo>
                <a:lnTo>
                  <a:pt x="0" y="864462"/>
                </a:lnTo>
                <a:lnTo>
                  <a:pt x="5344535" y="865548"/>
                </a:lnTo>
                <a:lnTo>
                  <a:pt x="4408185" y="17680"/>
                </a:lnTo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  <a:alpha val="30000"/>
                </a:schemeClr>
              </a:gs>
              <a:gs pos="20000">
                <a:schemeClr val="tx1">
                  <a:lumMod val="65000"/>
                  <a:lumOff val="35000"/>
                  <a:alpha val="1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9E118C5B-59CE-46B0-BBDF-F1E3E80E1ECD}"/>
              </a:ext>
            </a:extLst>
          </p:cNvPr>
          <p:cNvSpPr/>
          <p:nvPr/>
        </p:nvSpPr>
        <p:spPr>
          <a:xfrm>
            <a:off x="203575" y="6541997"/>
            <a:ext cx="2828307" cy="3600000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2EA50C00-B23C-412B-A460-5CF57411EE7B}"/>
              </a:ext>
            </a:extLst>
          </p:cNvPr>
          <p:cNvSpPr/>
          <p:nvPr/>
        </p:nvSpPr>
        <p:spPr>
          <a:xfrm>
            <a:off x="3075672" y="6541997"/>
            <a:ext cx="2828307" cy="3600000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FE3D35E2-213D-47D4-BA25-D8B17901185D}"/>
              </a:ext>
            </a:extLst>
          </p:cNvPr>
          <p:cNvSpPr/>
          <p:nvPr/>
        </p:nvSpPr>
        <p:spPr>
          <a:xfrm>
            <a:off x="5954779" y="6541997"/>
            <a:ext cx="2828307" cy="3600000"/>
          </a:xfrm>
          <a:prstGeom prst="rect">
            <a:avLst/>
          </a:prstGeom>
          <a:solidFill>
            <a:schemeClr val="bg1">
              <a:alpha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CCBCC9C-85B1-4E00-A218-DD9A0EFBA5E7}"/>
              </a:ext>
            </a:extLst>
          </p:cNvPr>
          <p:cNvSpPr txBox="1"/>
          <p:nvPr/>
        </p:nvSpPr>
        <p:spPr>
          <a:xfrm>
            <a:off x="6519357" y="6834887"/>
            <a:ext cx="2168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变形量</a:t>
            </a:r>
            <a:r>
              <a:rPr lang="ja-JP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・</a:t>
            </a:r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偏差量</a:t>
            </a:r>
            <a:endParaRPr lang="en-US" altLang="ja-JP" sz="20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  <a:p>
            <a:r>
              <a:rPr lang="ja-JP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   </a:t>
            </a:r>
            <a:r>
              <a:rPr lang="en-US" altLang="ja-JP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MIN</a:t>
            </a:r>
            <a:r>
              <a:rPr lang="ja-JP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化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B91E2B7-9BDD-4CAF-86AA-B762BE1B3CB2}"/>
              </a:ext>
            </a:extLst>
          </p:cNvPr>
          <p:cNvSpPr txBox="1"/>
          <p:nvPr/>
        </p:nvSpPr>
        <p:spPr>
          <a:xfrm>
            <a:off x="3073599" y="7908146"/>
            <a:ext cx="292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 </a:t>
            </a:r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将</a:t>
            </a:r>
            <a:r>
              <a:rPr lang="ja-JP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残留</a:t>
            </a:r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应心</a:t>
            </a:r>
            <a:r>
              <a:rPr lang="en-US" altLang="zh-CN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MIN</a:t>
            </a:r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化</a:t>
            </a:r>
            <a:endParaRPr lang="ja-JP" altLang="en-US" sz="20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65" name="フリーフォーム 80">
            <a:extLst>
              <a:ext uri="{FF2B5EF4-FFF2-40B4-BE49-F238E27FC236}">
                <a16:creationId xmlns:a16="http://schemas.microsoft.com/office/drawing/2014/main" id="{AA51BC01-CE45-4320-A576-8A507EDF5A45}"/>
              </a:ext>
            </a:extLst>
          </p:cNvPr>
          <p:cNvSpPr/>
          <p:nvPr/>
        </p:nvSpPr>
        <p:spPr>
          <a:xfrm flipV="1">
            <a:off x="2495684" y="6801847"/>
            <a:ext cx="3624717" cy="503436"/>
          </a:xfrm>
          <a:custGeom>
            <a:avLst/>
            <a:gdLst>
              <a:gd name="connsiteX0" fmla="*/ 400050 w 400050"/>
              <a:gd name="connsiteY0" fmla="*/ 0 h 523875"/>
              <a:gd name="connsiteX1" fmla="*/ 400050 w 400050"/>
              <a:gd name="connsiteY1" fmla="*/ 523875 h 523875"/>
              <a:gd name="connsiteX2" fmla="*/ 0 w 400050"/>
              <a:gd name="connsiteY2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523875">
                <a:moveTo>
                  <a:pt x="400050" y="0"/>
                </a:moveTo>
                <a:lnTo>
                  <a:pt x="400050" y="523875"/>
                </a:lnTo>
                <a:lnTo>
                  <a:pt x="0" y="523875"/>
                </a:lnTo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6" name="フリーフォーム 26">
            <a:extLst>
              <a:ext uri="{FF2B5EF4-FFF2-40B4-BE49-F238E27FC236}">
                <a16:creationId xmlns:a16="http://schemas.microsoft.com/office/drawing/2014/main" id="{D2A2F4EC-8D3C-4FA1-9D2D-34C4DD70597B}"/>
              </a:ext>
            </a:extLst>
          </p:cNvPr>
          <p:cNvSpPr/>
          <p:nvPr/>
        </p:nvSpPr>
        <p:spPr>
          <a:xfrm>
            <a:off x="5595348" y="7262837"/>
            <a:ext cx="812800" cy="662784"/>
          </a:xfrm>
          <a:custGeom>
            <a:avLst/>
            <a:gdLst>
              <a:gd name="connsiteX0" fmla="*/ 0 w 609600"/>
              <a:gd name="connsiteY0" fmla="*/ 295275 h 295275"/>
              <a:gd name="connsiteX1" fmla="*/ 390525 w 609600"/>
              <a:gd name="connsiteY1" fmla="*/ 295275 h 295275"/>
              <a:gd name="connsiteX2" fmla="*/ 390525 w 609600"/>
              <a:gd name="connsiteY2" fmla="*/ 0 h 295275"/>
              <a:gd name="connsiteX3" fmla="*/ 609600 w 609600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95275">
                <a:moveTo>
                  <a:pt x="0" y="295275"/>
                </a:moveTo>
                <a:lnTo>
                  <a:pt x="390525" y="295275"/>
                </a:lnTo>
                <a:lnTo>
                  <a:pt x="390525" y="0"/>
                </a:lnTo>
                <a:lnTo>
                  <a:pt x="609600" y="0"/>
                </a:lnTo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11BE0CE-60F4-4CCF-BCEF-5837305F2EF5}"/>
              </a:ext>
            </a:extLst>
          </p:cNvPr>
          <p:cNvSpPr txBox="1"/>
          <p:nvPr/>
        </p:nvSpPr>
        <p:spPr>
          <a:xfrm>
            <a:off x="6519357" y="8825711"/>
            <a:ext cx="216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形状最适合化</a:t>
            </a:r>
            <a:endParaRPr lang="en-US" altLang="ja-JP" sz="20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DF5D9E1-3BCE-4EC6-A23E-4A61CD779703}"/>
              </a:ext>
            </a:extLst>
          </p:cNvPr>
          <p:cNvSpPr txBox="1"/>
          <p:nvPr/>
        </p:nvSpPr>
        <p:spPr>
          <a:xfrm>
            <a:off x="3073599" y="9401775"/>
            <a:ext cx="292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 </a:t>
            </a:r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进行精密形状设定</a:t>
            </a:r>
            <a:endParaRPr lang="en-US" altLang="ja-JP" sz="20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69" name="フリーフォーム 85">
            <a:extLst>
              <a:ext uri="{FF2B5EF4-FFF2-40B4-BE49-F238E27FC236}">
                <a16:creationId xmlns:a16="http://schemas.microsoft.com/office/drawing/2014/main" id="{92A9442F-4391-4CB6-BE97-0EF4F0503B2F}"/>
              </a:ext>
            </a:extLst>
          </p:cNvPr>
          <p:cNvSpPr/>
          <p:nvPr/>
        </p:nvSpPr>
        <p:spPr>
          <a:xfrm>
            <a:off x="3075277" y="6151142"/>
            <a:ext cx="2823657" cy="360000"/>
          </a:xfrm>
          <a:custGeom>
            <a:avLst/>
            <a:gdLst>
              <a:gd name="connsiteX0" fmla="*/ 6293305 w 6293305"/>
              <a:gd name="connsiteY0" fmla="*/ 12700 h 806704"/>
              <a:gd name="connsiteX1" fmla="*/ 108405 w 6293305"/>
              <a:gd name="connsiteY1" fmla="*/ 711200 h 806704"/>
              <a:gd name="connsiteX2" fmla="*/ 2635705 w 6293305"/>
              <a:gd name="connsiteY2" fmla="*/ 723900 h 806704"/>
              <a:gd name="connsiteX3" fmla="*/ 6242505 w 6293305"/>
              <a:gd name="connsiteY3" fmla="*/ 0 h 806704"/>
              <a:gd name="connsiteX4" fmla="*/ 6242505 w 6293305"/>
              <a:gd name="connsiteY4" fmla="*/ 0 h 806704"/>
              <a:gd name="connsiteX0" fmla="*/ 6184900 w 6184900"/>
              <a:gd name="connsiteY0" fmla="*/ 12700 h 723900"/>
              <a:gd name="connsiteX1" fmla="*/ 0 w 6184900"/>
              <a:gd name="connsiteY1" fmla="*/ 711200 h 723900"/>
              <a:gd name="connsiteX2" fmla="*/ 2527300 w 6184900"/>
              <a:gd name="connsiteY2" fmla="*/ 723900 h 723900"/>
              <a:gd name="connsiteX3" fmla="*/ 6134100 w 6184900"/>
              <a:gd name="connsiteY3" fmla="*/ 0 h 723900"/>
              <a:gd name="connsiteX4" fmla="*/ 6134100 w 6184900"/>
              <a:gd name="connsiteY4" fmla="*/ 0 h 723900"/>
              <a:gd name="connsiteX0" fmla="*/ 6184900 w 6415505"/>
              <a:gd name="connsiteY0" fmla="*/ 46028 h 757228"/>
              <a:gd name="connsiteX1" fmla="*/ 0 w 6415505"/>
              <a:gd name="connsiteY1" fmla="*/ 744528 h 757228"/>
              <a:gd name="connsiteX2" fmla="*/ 2527300 w 6415505"/>
              <a:gd name="connsiteY2" fmla="*/ 757228 h 757228"/>
              <a:gd name="connsiteX3" fmla="*/ 6134100 w 6415505"/>
              <a:gd name="connsiteY3" fmla="*/ 33328 h 757228"/>
              <a:gd name="connsiteX4" fmla="*/ 6187440 w 6415505"/>
              <a:gd name="connsiteY4" fmla="*/ 132388 h 757228"/>
              <a:gd name="connsiteX0" fmla="*/ 6184900 w 6184900"/>
              <a:gd name="connsiteY0" fmla="*/ 12700 h 723900"/>
              <a:gd name="connsiteX1" fmla="*/ 0 w 6184900"/>
              <a:gd name="connsiteY1" fmla="*/ 711200 h 723900"/>
              <a:gd name="connsiteX2" fmla="*/ 2527300 w 6184900"/>
              <a:gd name="connsiteY2" fmla="*/ 723900 h 723900"/>
              <a:gd name="connsiteX3" fmla="*/ 6134100 w 6184900"/>
              <a:gd name="connsiteY3" fmla="*/ 0 h 723900"/>
              <a:gd name="connsiteX0" fmla="*/ 6184900 w 6184900"/>
              <a:gd name="connsiteY0" fmla="*/ 0 h 760510"/>
              <a:gd name="connsiteX1" fmla="*/ 0 w 6184900"/>
              <a:gd name="connsiteY1" fmla="*/ 698500 h 760510"/>
              <a:gd name="connsiteX2" fmla="*/ 2527300 w 6184900"/>
              <a:gd name="connsiteY2" fmla="*/ 711200 h 760510"/>
              <a:gd name="connsiteX3" fmla="*/ 6141720 w 6184900"/>
              <a:gd name="connsiteY3" fmla="*/ 2540 h 760510"/>
              <a:gd name="connsiteX0" fmla="*/ 6184900 w 6184900"/>
              <a:gd name="connsiteY0" fmla="*/ 0 h 711200"/>
              <a:gd name="connsiteX1" fmla="*/ 0 w 6184900"/>
              <a:gd name="connsiteY1" fmla="*/ 698500 h 711200"/>
              <a:gd name="connsiteX2" fmla="*/ 2527300 w 6184900"/>
              <a:gd name="connsiteY2" fmla="*/ 711200 h 711200"/>
              <a:gd name="connsiteX3" fmla="*/ 6141720 w 6184900"/>
              <a:gd name="connsiteY3" fmla="*/ 2540 h 711200"/>
              <a:gd name="connsiteX0" fmla="*/ 6184900 w 6184900"/>
              <a:gd name="connsiteY0" fmla="*/ 0 h 711200"/>
              <a:gd name="connsiteX1" fmla="*/ 0 w 6184900"/>
              <a:gd name="connsiteY1" fmla="*/ 698500 h 711200"/>
              <a:gd name="connsiteX2" fmla="*/ 2527300 w 6184900"/>
              <a:gd name="connsiteY2" fmla="*/ 711200 h 711200"/>
              <a:gd name="connsiteX3" fmla="*/ 6141720 w 6184900"/>
              <a:gd name="connsiteY3" fmla="*/ 2540 h 711200"/>
              <a:gd name="connsiteX0" fmla="*/ 6186688 w 6186688"/>
              <a:gd name="connsiteY0" fmla="*/ 0 h 753653"/>
              <a:gd name="connsiteX1" fmla="*/ 1788 w 6186688"/>
              <a:gd name="connsiteY1" fmla="*/ 698500 h 753653"/>
              <a:gd name="connsiteX2" fmla="*/ 5607568 w 6186688"/>
              <a:gd name="connsiteY2" fmla="*/ 711200 h 753653"/>
              <a:gd name="connsiteX3" fmla="*/ 6143508 w 6186688"/>
              <a:gd name="connsiteY3" fmla="*/ 2540 h 753653"/>
              <a:gd name="connsiteX0" fmla="*/ 4652350 w 6148410"/>
              <a:gd name="connsiteY0" fmla="*/ 0 h 835485"/>
              <a:gd name="connsiteX1" fmla="*/ 6690 w 6148410"/>
              <a:gd name="connsiteY1" fmla="*/ 774700 h 835485"/>
              <a:gd name="connsiteX2" fmla="*/ 5612470 w 6148410"/>
              <a:gd name="connsiteY2" fmla="*/ 787400 h 835485"/>
              <a:gd name="connsiteX3" fmla="*/ 6148410 w 6148410"/>
              <a:gd name="connsiteY3" fmla="*/ 78740 h 835485"/>
              <a:gd name="connsiteX0" fmla="*/ 4652350 w 5858553"/>
              <a:gd name="connsiteY0" fmla="*/ 5080 h 884287"/>
              <a:gd name="connsiteX1" fmla="*/ 6690 w 5858553"/>
              <a:gd name="connsiteY1" fmla="*/ 779780 h 884287"/>
              <a:gd name="connsiteX2" fmla="*/ 5612470 w 5858553"/>
              <a:gd name="connsiteY2" fmla="*/ 792480 h 884287"/>
              <a:gd name="connsiteX3" fmla="*/ 4769190 w 5858553"/>
              <a:gd name="connsiteY3" fmla="*/ 0 h 884287"/>
              <a:gd name="connsiteX0" fmla="*/ 4652350 w 5858553"/>
              <a:gd name="connsiteY0" fmla="*/ 5080 h 792480"/>
              <a:gd name="connsiteX1" fmla="*/ 6690 w 5858553"/>
              <a:gd name="connsiteY1" fmla="*/ 779780 h 792480"/>
              <a:gd name="connsiteX2" fmla="*/ 5612470 w 5858553"/>
              <a:gd name="connsiteY2" fmla="*/ 792480 h 792480"/>
              <a:gd name="connsiteX3" fmla="*/ 4769190 w 5858553"/>
              <a:gd name="connsiteY3" fmla="*/ 0 h 792480"/>
              <a:gd name="connsiteX0" fmla="*/ 4645660 w 5851863"/>
              <a:gd name="connsiteY0" fmla="*/ 5080 h 792480"/>
              <a:gd name="connsiteX1" fmla="*/ 0 w 5851863"/>
              <a:gd name="connsiteY1" fmla="*/ 779780 h 792480"/>
              <a:gd name="connsiteX2" fmla="*/ 5605780 w 5851863"/>
              <a:gd name="connsiteY2" fmla="*/ 792480 h 792480"/>
              <a:gd name="connsiteX3" fmla="*/ 4762500 w 5851863"/>
              <a:gd name="connsiteY3" fmla="*/ 0 h 792480"/>
              <a:gd name="connsiteX0" fmla="*/ 4645660 w 5605780"/>
              <a:gd name="connsiteY0" fmla="*/ 5080 h 792480"/>
              <a:gd name="connsiteX1" fmla="*/ 0 w 5605780"/>
              <a:gd name="connsiteY1" fmla="*/ 779780 h 792480"/>
              <a:gd name="connsiteX2" fmla="*/ 5605780 w 5605780"/>
              <a:gd name="connsiteY2" fmla="*/ 792480 h 792480"/>
              <a:gd name="connsiteX3" fmla="*/ 4762500 w 5605780"/>
              <a:gd name="connsiteY3" fmla="*/ 0 h 792480"/>
              <a:gd name="connsiteX0" fmla="*/ 2843206 w 5605780"/>
              <a:gd name="connsiteY0" fmla="*/ 67781 h 792480"/>
              <a:gd name="connsiteX1" fmla="*/ 0 w 5605780"/>
              <a:gd name="connsiteY1" fmla="*/ 779780 h 792480"/>
              <a:gd name="connsiteX2" fmla="*/ 5605780 w 5605780"/>
              <a:gd name="connsiteY2" fmla="*/ 792480 h 792480"/>
              <a:gd name="connsiteX3" fmla="*/ 4762500 w 5605780"/>
              <a:gd name="connsiteY3" fmla="*/ 0 h 792480"/>
              <a:gd name="connsiteX0" fmla="*/ 2843206 w 5605780"/>
              <a:gd name="connsiteY0" fmla="*/ 0 h 724699"/>
              <a:gd name="connsiteX1" fmla="*/ 0 w 5605780"/>
              <a:gd name="connsiteY1" fmla="*/ 711999 h 724699"/>
              <a:gd name="connsiteX2" fmla="*/ 5605780 w 5605780"/>
              <a:gd name="connsiteY2" fmla="*/ 724699 h 724699"/>
              <a:gd name="connsiteX3" fmla="*/ 4876579 w 5605780"/>
              <a:gd name="connsiteY3" fmla="*/ 10596 h 724699"/>
              <a:gd name="connsiteX0" fmla="*/ 2843206 w 5605780"/>
              <a:gd name="connsiteY0" fmla="*/ 36430 h 761129"/>
              <a:gd name="connsiteX1" fmla="*/ 0 w 5605780"/>
              <a:gd name="connsiteY1" fmla="*/ 748429 h 761129"/>
              <a:gd name="connsiteX2" fmla="*/ 5605780 w 5605780"/>
              <a:gd name="connsiteY2" fmla="*/ 761129 h 761129"/>
              <a:gd name="connsiteX3" fmla="*/ 4876579 w 5605780"/>
              <a:gd name="connsiteY3" fmla="*/ 0 h 761129"/>
              <a:gd name="connsiteX0" fmla="*/ 2843206 w 5605780"/>
              <a:gd name="connsiteY0" fmla="*/ 5080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4876579 w 5605780"/>
              <a:gd name="connsiteY3" fmla="*/ 0 h 729779"/>
              <a:gd name="connsiteX0" fmla="*/ 839862 w 5605780"/>
              <a:gd name="connsiteY0" fmla="*/ 24305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4876579 w 5605780"/>
              <a:gd name="connsiteY3" fmla="*/ 0 h 729779"/>
              <a:gd name="connsiteX0" fmla="*/ 839862 w 5605780"/>
              <a:gd name="connsiteY0" fmla="*/ 24305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5203655 w 5605780"/>
              <a:gd name="connsiteY3" fmla="*/ 0 h 729779"/>
              <a:gd name="connsiteX0" fmla="*/ 839862 w 5605780"/>
              <a:gd name="connsiteY0" fmla="*/ 33917 h 739391"/>
              <a:gd name="connsiteX1" fmla="*/ 0 w 5605780"/>
              <a:gd name="connsiteY1" fmla="*/ 726691 h 739391"/>
              <a:gd name="connsiteX2" fmla="*/ 5605780 w 5605780"/>
              <a:gd name="connsiteY2" fmla="*/ 739391 h 739391"/>
              <a:gd name="connsiteX3" fmla="*/ 4960425 w 5605780"/>
              <a:gd name="connsiteY3" fmla="*/ 0 h 739391"/>
              <a:gd name="connsiteX0" fmla="*/ 839862 w 5605780"/>
              <a:gd name="connsiteY0" fmla="*/ 91590 h 797064"/>
              <a:gd name="connsiteX1" fmla="*/ 0 w 5605780"/>
              <a:gd name="connsiteY1" fmla="*/ 784364 h 797064"/>
              <a:gd name="connsiteX2" fmla="*/ 5605780 w 5605780"/>
              <a:gd name="connsiteY2" fmla="*/ 797064 h 797064"/>
              <a:gd name="connsiteX3" fmla="*/ 3523579 w 5605780"/>
              <a:gd name="connsiteY3" fmla="*/ 0 h 797064"/>
              <a:gd name="connsiteX0" fmla="*/ 839862 w 7652200"/>
              <a:gd name="connsiteY0" fmla="*/ 91590 h 806677"/>
              <a:gd name="connsiteX1" fmla="*/ 0 w 7652200"/>
              <a:gd name="connsiteY1" fmla="*/ 784364 h 806677"/>
              <a:gd name="connsiteX2" fmla="*/ 7652200 w 7652200"/>
              <a:gd name="connsiteY2" fmla="*/ 806677 h 806677"/>
              <a:gd name="connsiteX3" fmla="*/ 3523579 w 7652200"/>
              <a:gd name="connsiteY3" fmla="*/ 0 h 806677"/>
              <a:gd name="connsiteX0" fmla="*/ 839862 w 5344535"/>
              <a:gd name="connsiteY0" fmla="*/ 91590 h 785450"/>
              <a:gd name="connsiteX1" fmla="*/ 0 w 5344535"/>
              <a:gd name="connsiteY1" fmla="*/ 784364 h 785450"/>
              <a:gd name="connsiteX2" fmla="*/ 5344535 w 5344535"/>
              <a:gd name="connsiteY2" fmla="*/ 785450 h 785450"/>
              <a:gd name="connsiteX3" fmla="*/ 3523579 w 5344535"/>
              <a:gd name="connsiteY3" fmla="*/ 0 h 785450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3523579 w 5344535"/>
              <a:gd name="connsiteY3" fmla="*/ 67614 h 853064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4427416 w 5344535"/>
              <a:gd name="connsiteY3" fmla="*/ 3933 h 853064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4427416 w 5344535"/>
              <a:gd name="connsiteY3" fmla="*/ 3933 h 853064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4071651 w 5344535"/>
              <a:gd name="connsiteY3" fmla="*/ 3933 h 853064"/>
              <a:gd name="connsiteX0" fmla="*/ 1791774 w 5344535"/>
              <a:gd name="connsiteY0" fmla="*/ 0 h 857309"/>
              <a:gd name="connsiteX1" fmla="*/ 0 w 5344535"/>
              <a:gd name="connsiteY1" fmla="*/ 856223 h 857309"/>
              <a:gd name="connsiteX2" fmla="*/ 5344535 w 5344535"/>
              <a:gd name="connsiteY2" fmla="*/ 857309 h 857309"/>
              <a:gd name="connsiteX3" fmla="*/ 4071651 w 5344535"/>
              <a:gd name="connsiteY3" fmla="*/ 8178 h 85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4535" h="857309">
                <a:moveTo>
                  <a:pt x="1791774" y="0"/>
                </a:moveTo>
                <a:lnTo>
                  <a:pt x="0" y="856223"/>
                </a:lnTo>
                <a:lnTo>
                  <a:pt x="5344535" y="857309"/>
                </a:lnTo>
                <a:lnTo>
                  <a:pt x="4071651" y="8178"/>
                </a:lnTo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  <a:alpha val="30000"/>
                </a:schemeClr>
              </a:gs>
              <a:gs pos="20000">
                <a:schemeClr val="tx1">
                  <a:lumMod val="65000"/>
                  <a:lumOff val="35000"/>
                  <a:alpha val="1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0" name="フリーフォーム 86">
            <a:extLst>
              <a:ext uri="{FF2B5EF4-FFF2-40B4-BE49-F238E27FC236}">
                <a16:creationId xmlns:a16="http://schemas.microsoft.com/office/drawing/2014/main" id="{B132B0DC-936B-4EBB-8028-D059EA0DF38D}"/>
              </a:ext>
            </a:extLst>
          </p:cNvPr>
          <p:cNvSpPr/>
          <p:nvPr/>
        </p:nvSpPr>
        <p:spPr>
          <a:xfrm>
            <a:off x="5942080" y="6151142"/>
            <a:ext cx="2823657" cy="360000"/>
          </a:xfrm>
          <a:custGeom>
            <a:avLst/>
            <a:gdLst>
              <a:gd name="connsiteX0" fmla="*/ 6293305 w 6293305"/>
              <a:gd name="connsiteY0" fmla="*/ 12700 h 806704"/>
              <a:gd name="connsiteX1" fmla="*/ 108405 w 6293305"/>
              <a:gd name="connsiteY1" fmla="*/ 711200 h 806704"/>
              <a:gd name="connsiteX2" fmla="*/ 2635705 w 6293305"/>
              <a:gd name="connsiteY2" fmla="*/ 723900 h 806704"/>
              <a:gd name="connsiteX3" fmla="*/ 6242505 w 6293305"/>
              <a:gd name="connsiteY3" fmla="*/ 0 h 806704"/>
              <a:gd name="connsiteX4" fmla="*/ 6242505 w 6293305"/>
              <a:gd name="connsiteY4" fmla="*/ 0 h 806704"/>
              <a:gd name="connsiteX0" fmla="*/ 6184900 w 6184900"/>
              <a:gd name="connsiteY0" fmla="*/ 12700 h 723900"/>
              <a:gd name="connsiteX1" fmla="*/ 0 w 6184900"/>
              <a:gd name="connsiteY1" fmla="*/ 711200 h 723900"/>
              <a:gd name="connsiteX2" fmla="*/ 2527300 w 6184900"/>
              <a:gd name="connsiteY2" fmla="*/ 723900 h 723900"/>
              <a:gd name="connsiteX3" fmla="*/ 6134100 w 6184900"/>
              <a:gd name="connsiteY3" fmla="*/ 0 h 723900"/>
              <a:gd name="connsiteX4" fmla="*/ 6134100 w 6184900"/>
              <a:gd name="connsiteY4" fmla="*/ 0 h 723900"/>
              <a:gd name="connsiteX0" fmla="*/ 6184900 w 6415505"/>
              <a:gd name="connsiteY0" fmla="*/ 46028 h 757228"/>
              <a:gd name="connsiteX1" fmla="*/ 0 w 6415505"/>
              <a:gd name="connsiteY1" fmla="*/ 744528 h 757228"/>
              <a:gd name="connsiteX2" fmla="*/ 2527300 w 6415505"/>
              <a:gd name="connsiteY2" fmla="*/ 757228 h 757228"/>
              <a:gd name="connsiteX3" fmla="*/ 6134100 w 6415505"/>
              <a:gd name="connsiteY3" fmla="*/ 33328 h 757228"/>
              <a:gd name="connsiteX4" fmla="*/ 6187440 w 6415505"/>
              <a:gd name="connsiteY4" fmla="*/ 132388 h 757228"/>
              <a:gd name="connsiteX0" fmla="*/ 6184900 w 6184900"/>
              <a:gd name="connsiteY0" fmla="*/ 12700 h 723900"/>
              <a:gd name="connsiteX1" fmla="*/ 0 w 6184900"/>
              <a:gd name="connsiteY1" fmla="*/ 711200 h 723900"/>
              <a:gd name="connsiteX2" fmla="*/ 2527300 w 6184900"/>
              <a:gd name="connsiteY2" fmla="*/ 723900 h 723900"/>
              <a:gd name="connsiteX3" fmla="*/ 6134100 w 6184900"/>
              <a:gd name="connsiteY3" fmla="*/ 0 h 723900"/>
              <a:gd name="connsiteX0" fmla="*/ 6184900 w 6184900"/>
              <a:gd name="connsiteY0" fmla="*/ 0 h 760510"/>
              <a:gd name="connsiteX1" fmla="*/ 0 w 6184900"/>
              <a:gd name="connsiteY1" fmla="*/ 698500 h 760510"/>
              <a:gd name="connsiteX2" fmla="*/ 2527300 w 6184900"/>
              <a:gd name="connsiteY2" fmla="*/ 711200 h 760510"/>
              <a:gd name="connsiteX3" fmla="*/ 6141720 w 6184900"/>
              <a:gd name="connsiteY3" fmla="*/ 2540 h 760510"/>
              <a:gd name="connsiteX0" fmla="*/ 6184900 w 6184900"/>
              <a:gd name="connsiteY0" fmla="*/ 0 h 711200"/>
              <a:gd name="connsiteX1" fmla="*/ 0 w 6184900"/>
              <a:gd name="connsiteY1" fmla="*/ 698500 h 711200"/>
              <a:gd name="connsiteX2" fmla="*/ 2527300 w 6184900"/>
              <a:gd name="connsiteY2" fmla="*/ 711200 h 711200"/>
              <a:gd name="connsiteX3" fmla="*/ 6141720 w 6184900"/>
              <a:gd name="connsiteY3" fmla="*/ 2540 h 711200"/>
              <a:gd name="connsiteX0" fmla="*/ 6184900 w 6184900"/>
              <a:gd name="connsiteY0" fmla="*/ 0 h 711200"/>
              <a:gd name="connsiteX1" fmla="*/ 0 w 6184900"/>
              <a:gd name="connsiteY1" fmla="*/ 698500 h 711200"/>
              <a:gd name="connsiteX2" fmla="*/ 2527300 w 6184900"/>
              <a:gd name="connsiteY2" fmla="*/ 711200 h 711200"/>
              <a:gd name="connsiteX3" fmla="*/ 6141720 w 6184900"/>
              <a:gd name="connsiteY3" fmla="*/ 2540 h 711200"/>
              <a:gd name="connsiteX0" fmla="*/ 6186688 w 6186688"/>
              <a:gd name="connsiteY0" fmla="*/ 0 h 753653"/>
              <a:gd name="connsiteX1" fmla="*/ 1788 w 6186688"/>
              <a:gd name="connsiteY1" fmla="*/ 698500 h 753653"/>
              <a:gd name="connsiteX2" fmla="*/ 5607568 w 6186688"/>
              <a:gd name="connsiteY2" fmla="*/ 711200 h 753653"/>
              <a:gd name="connsiteX3" fmla="*/ 6143508 w 6186688"/>
              <a:gd name="connsiteY3" fmla="*/ 2540 h 753653"/>
              <a:gd name="connsiteX0" fmla="*/ 4652350 w 6148410"/>
              <a:gd name="connsiteY0" fmla="*/ 0 h 835485"/>
              <a:gd name="connsiteX1" fmla="*/ 6690 w 6148410"/>
              <a:gd name="connsiteY1" fmla="*/ 774700 h 835485"/>
              <a:gd name="connsiteX2" fmla="*/ 5612470 w 6148410"/>
              <a:gd name="connsiteY2" fmla="*/ 787400 h 835485"/>
              <a:gd name="connsiteX3" fmla="*/ 6148410 w 6148410"/>
              <a:gd name="connsiteY3" fmla="*/ 78740 h 835485"/>
              <a:gd name="connsiteX0" fmla="*/ 4652350 w 5858553"/>
              <a:gd name="connsiteY0" fmla="*/ 5080 h 884287"/>
              <a:gd name="connsiteX1" fmla="*/ 6690 w 5858553"/>
              <a:gd name="connsiteY1" fmla="*/ 779780 h 884287"/>
              <a:gd name="connsiteX2" fmla="*/ 5612470 w 5858553"/>
              <a:gd name="connsiteY2" fmla="*/ 792480 h 884287"/>
              <a:gd name="connsiteX3" fmla="*/ 4769190 w 5858553"/>
              <a:gd name="connsiteY3" fmla="*/ 0 h 884287"/>
              <a:gd name="connsiteX0" fmla="*/ 4652350 w 5858553"/>
              <a:gd name="connsiteY0" fmla="*/ 5080 h 792480"/>
              <a:gd name="connsiteX1" fmla="*/ 6690 w 5858553"/>
              <a:gd name="connsiteY1" fmla="*/ 779780 h 792480"/>
              <a:gd name="connsiteX2" fmla="*/ 5612470 w 5858553"/>
              <a:gd name="connsiteY2" fmla="*/ 792480 h 792480"/>
              <a:gd name="connsiteX3" fmla="*/ 4769190 w 5858553"/>
              <a:gd name="connsiteY3" fmla="*/ 0 h 792480"/>
              <a:gd name="connsiteX0" fmla="*/ 4645660 w 5851863"/>
              <a:gd name="connsiteY0" fmla="*/ 5080 h 792480"/>
              <a:gd name="connsiteX1" fmla="*/ 0 w 5851863"/>
              <a:gd name="connsiteY1" fmla="*/ 779780 h 792480"/>
              <a:gd name="connsiteX2" fmla="*/ 5605780 w 5851863"/>
              <a:gd name="connsiteY2" fmla="*/ 792480 h 792480"/>
              <a:gd name="connsiteX3" fmla="*/ 4762500 w 5851863"/>
              <a:gd name="connsiteY3" fmla="*/ 0 h 792480"/>
              <a:gd name="connsiteX0" fmla="*/ 4645660 w 5605780"/>
              <a:gd name="connsiteY0" fmla="*/ 5080 h 792480"/>
              <a:gd name="connsiteX1" fmla="*/ 0 w 5605780"/>
              <a:gd name="connsiteY1" fmla="*/ 779780 h 792480"/>
              <a:gd name="connsiteX2" fmla="*/ 5605780 w 5605780"/>
              <a:gd name="connsiteY2" fmla="*/ 792480 h 792480"/>
              <a:gd name="connsiteX3" fmla="*/ 4762500 w 5605780"/>
              <a:gd name="connsiteY3" fmla="*/ 0 h 792480"/>
              <a:gd name="connsiteX0" fmla="*/ 2843206 w 5605780"/>
              <a:gd name="connsiteY0" fmla="*/ 67781 h 792480"/>
              <a:gd name="connsiteX1" fmla="*/ 0 w 5605780"/>
              <a:gd name="connsiteY1" fmla="*/ 779780 h 792480"/>
              <a:gd name="connsiteX2" fmla="*/ 5605780 w 5605780"/>
              <a:gd name="connsiteY2" fmla="*/ 792480 h 792480"/>
              <a:gd name="connsiteX3" fmla="*/ 4762500 w 5605780"/>
              <a:gd name="connsiteY3" fmla="*/ 0 h 792480"/>
              <a:gd name="connsiteX0" fmla="*/ 2843206 w 5605780"/>
              <a:gd name="connsiteY0" fmla="*/ 0 h 724699"/>
              <a:gd name="connsiteX1" fmla="*/ 0 w 5605780"/>
              <a:gd name="connsiteY1" fmla="*/ 711999 h 724699"/>
              <a:gd name="connsiteX2" fmla="*/ 5605780 w 5605780"/>
              <a:gd name="connsiteY2" fmla="*/ 724699 h 724699"/>
              <a:gd name="connsiteX3" fmla="*/ 4876579 w 5605780"/>
              <a:gd name="connsiteY3" fmla="*/ 10596 h 724699"/>
              <a:gd name="connsiteX0" fmla="*/ 2843206 w 5605780"/>
              <a:gd name="connsiteY0" fmla="*/ 36430 h 761129"/>
              <a:gd name="connsiteX1" fmla="*/ 0 w 5605780"/>
              <a:gd name="connsiteY1" fmla="*/ 748429 h 761129"/>
              <a:gd name="connsiteX2" fmla="*/ 5605780 w 5605780"/>
              <a:gd name="connsiteY2" fmla="*/ 761129 h 761129"/>
              <a:gd name="connsiteX3" fmla="*/ 4876579 w 5605780"/>
              <a:gd name="connsiteY3" fmla="*/ 0 h 761129"/>
              <a:gd name="connsiteX0" fmla="*/ 2843206 w 5605780"/>
              <a:gd name="connsiteY0" fmla="*/ 5080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4876579 w 5605780"/>
              <a:gd name="connsiteY3" fmla="*/ 0 h 729779"/>
              <a:gd name="connsiteX0" fmla="*/ 839862 w 5605780"/>
              <a:gd name="connsiteY0" fmla="*/ 24305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4876579 w 5605780"/>
              <a:gd name="connsiteY3" fmla="*/ 0 h 729779"/>
              <a:gd name="connsiteX0" fmla="*/ 839862 w 5605780"/>
              <a:gd name="connsiteY0" fmla="*/ 24305 h 729779"/>
              <a:gd name="connsiteX1" fmla="*/ 0 w 5605780"/>
              <a:gd name="connsiteY1" fmla="*/ 717079 h 729779"/>
              <a:gd name="connsiteX2" fmla="*/ 5605780 w 5605780"/>
              <a:gd name="connsiteY2" fmla="*/ 729779 h 729779"/>
              <a:gd name="connsiteX3" fmla="*/ 5203655 w 5605780"/>
              <a:gd name="connsiteY3" fmla="*/ 0 h 729779"/>
              <a:gd name="connsiteX0" fmla="*/ 839862 w 5605780"/>
              <a:gd name="connsiteY0" fmla="*/ 33917 h 739391"/>
              <a:gd name="connsiteX1" fmla="*/ 0 w 5605780"/>
              <a:gd name="connsiteY1" fmla="*/ 726691 h 739391"/>
              <a:gd name="connsiteX2" fmla="*/ 5605780 w 5605780"/>
              <a:gd name="connsiteY2" fmla="*/ 739391 h 739391"/>
              <a:gd name="connsiteX3" fmla="*/ 4960425 w 5605780"/>
              <a:gd name="connsiteY3" fmla="*/ 0 h 739391"/>
              <a:gd name="connsiteX0" fmla="*/ 839862 w 5605780"/>
              <a:gd name="connsiteY0" fmla="*/ 91590 h 797064"/>
              <a:gd name="connsiteX1" fmla="*/ 0 w 5605780"/>
              <a:gd name="connsiteY1" fmla="*/ 784364 h 797064"/>
              <a:gd name="connsiteX2" fmla="*/ 5605780 w 5605780"/>
              <a:gd name="connsiteY2" fmla="*/ 797064 h 797064"/>
              <a:gd name="connsiteX3" fmla="*/ 3523579 w 5605780"/>
              <a:gd name="connsiteY3" fmla="*/ 0 h 797064"/>
              <a:gd name="connsiteX0" fmla="*/ 839862 w 7652200"/>
              <a:gd name="connsiteY0" fmla="*/ 91590 h 806677"/>
              <a:gd name="connsiteX1" fmla="*/ 0 w 7652200"/>
              <a:gd name="connsiteY1" fmla="*/ 784364 h 806677"/>
              <a:gd name="connsiteX2" fmla="*/ 7652200 w 7652200"/>
              <a:gd name="connsiteY2" fmla="*/ 806677 h 806677"/>
              <a:gd name="connsiteX3" fmla="*/ 3523579 w 7652200"/>
              <a:gd name="connsiteY3" fmla="*/ 0 h 806677"/>
              <a:gd name="connsiteX0" fmla="*/ 839862 w 5344535"/>
              <a:gd name="connsiteY0" fmla="*/ 91590 h 785450"/>
              <a:gd name="connsiteX1" fmla="*/ 0 w 5344535"/>
              <a:gd name="connsiteY1" fmla="*/ 784364 h 785450"/>
              <a:gd name="connsiteX2" fmla="*/ 5344535 w 5344535"/>
              <a:gd name="connsiteY2" fmla="*/ 785450 h 785450"/>
              <a:gd name="connsiteX3" fmla="*/ 3523579 w 5344535"/>
              <a:gd name="connsiteY3" fmla="*/ 0 h 785450"/>
              <a:gd name="connsiteX0" fmla="*/ 1609084 w 5344535"/>
              <a:gd name="connsiteY0" fmla="*/ 0 h 853064"/>
              <a:gd name="connsiteX1" fmla="*/ 0 w 5344535"/>
              <a:gd name="connsiteY1" fmla="*/ 851978 h 853064"/>
              <a:gd name="connsiteX2" fmla="*/ 5344535 w 5344535"/>
              <a:gd name="connsiteY2" fmla="*/ 853064 h 853064"/>
              <a:gd name="connsiteX3" fmla="*/ 3523579 w 5344535"/>
              <a:gd name="connsiteY3" fmla="*/ 67614 h 853064"/>
              <a:gd name="connsiteX0" fmla="*/ 1609084 w 5344535"/>
              <a:gd name="connsiteY0" fmla="*/ 8803 h 861867"/>
              <a:gd name="connsiteX1" fmla="*/ 0 w 5344535"/>
              <a:gd name="connsiteY1" fmla="*/ 860781 h 861867"/>
              <a:gd name="connsiteX2" fmla="*/ 5344535 w 5344535"/>
              <a:gd name="connsiteY2" fmla="*/ 861867 h 861867"/>
              <a:gd name="connsiteX3" fmla="*/ 3802423 w 5344535"/>
              <a:gd name="connsiteY3" fmla="*/ 0 h 861867"/>
              <a:gd name="connsiteX0" fmla="*/ 1666776 w 5344535"/>
              <a:gd name="connsiteY0" fmla="*/ 0 h 882782"/>
              <a:gd name="connsiteX1" fmla="*/ 0 w 5344535"/>
              <a:gd name="connsiteY1" fmla="*/ 881696 h 882782"/>
              <a:gd name="connsiteX2" fmla="*/ 5344535 w 5344535"/>
              <a:gd name="connsiteY2" fmla="*/ 882782 h 882782"/>
              <a:gd name="connsiteX3" fmla="*/ 3802423 w 5344535"/>
              <a:gd name="connsiteY3" fmla="*/ 20915 h 882782"/>
              <a:gd name="connsiteX0" fmla="*/ 1666776 w 5344535"/>
              <a:gd name="connsiteY0" fmla="*/ 0 h 882782"/>
              <a:gd name="connsiteX1" fmla="*/ 0 w 5344535"/>
              <a:gd name="connsiteY1" fmla="*/ 881696 h 882782"/>
              <a:gd name="connsiteX2" fmla="*/ 5344535 w 5344535"/>
              <a:gd name="connsiteY2" fmla="*/ 882782 h 882782"/>
              <a:gd name="connsiteX3" fmla="*/ 3802423 w 5344535"/>
              <a:gd name="connsiteY3" fmla="*/ 20915 h 88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4535" h="882782">
                <a:moveTo>
                  <a:pt x="1666776" y="0"/>
                </a:moveTo>
                <a:lnTo>
                  <a:pt x="0" y="881696"/>
                </a:lnTo>
                <a:lnTo>
                  <a:pt x="5344535" y="882782"/>
                </a:lnTo>
                <a:lnTo>
                  <a:pt x="3802423" y="20915"/>
                </a:lnTo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  <a:alpha val="30000"/>
                </a:schemeClr>
              </a:gs>
              <a:gs pos="20000">
                <a:schemeClr val="tx1">
                  <a:lumMod val="65000"/>
                  <a:lumOff val="35000"/>
                  <a:alpha val="1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DC013D3-EE8B-4DB7-94F5-DAB95157D756}"/>
              </a:ext>
            </a:extLst>
          </p:cNvPr>
          <p:cNvSpPr txBox="1"/>
          <p:nvPr/>
        </p:nvSpPr>
        <p:spPr>
          <a:xfrm>
            <a:off x="3195870" y="7660884"/>
            <a:ext cx="216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通过加工</a:t>
            </a:r>
            <a:endParaRPr lang="en-US" altLang="ja-JP" sz="16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279CC049-458B-4DB6-B062-1B5AA84DF72A}"/>
              </a:ext>
            </a:extLst>
          </p:cNvPr>
          <p:cNvSpPr txBox="1"/>
          <p:nvPr/>
        </p:nvSpPr>
        <p:spPr>
          <a:xfrm>
            <a:off x="3210366" y="9139144"/>
            <a:ext cx="216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充分考虑变形量后</a:t>
            </a:r>
            <a:endParaRPr lang="en-US" altLang="ja-JP" sz="16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73" name="フリーフォーム 89">
            <a:extLst>
              <a:ext uri="{FF2B5EF4-FFF2-40B4-BE49-F238E27FC236}">
                <a16:creationId xmlns:a16="http://schemas.microsoft.com/office/drawing/2014/main" id="{A414003F-288C-4925-A965-9E9BDC5C4FC4}"/>
              </a:ext>
            </a:extLst>
          </p:cNvPr>
          <p:cNvSpPr/>
          <p:nvPr/>
        </p:nvSpPr>
        <p:spPr>
          <a:xfrm>
            <a:off x="5595348" y="8985222"/>
            <a:ext cx="812800" cy="642256"/>
          </a:xfrm>
          <a:custGeom>
            <a:avLst/>
            <a:gdLst>
              <a:gd name="connsiteX0" fmla="*/ 0 w 609600"/>
              <a:gd name="connsiteY0" fmla="*/ 295275 h 295275"/>
              <a:gd name="connsiteX1" fmla="*/ 390525 w 609600"/>
              <a:gd name="connsiteY1" fmla="*/ 295275 h 295275"/>
              <a:gd name="connsiteX2" fmla="*/ 390525 w 609600"/>
              <a:gd name="connsiteY2" fmla="*/ 0 h 295275"/>
              <a:gd name="connsiteX3" fmla="*/ 609600 w 609600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95275">
                <a:moveTo>
                  <a:pt x="0" y="295275"/>
                </a:moveTo>
                <a:lnTo>
                  <a:pt x="390525" y="295275"/>
                </a:lnTo>
                <a:lnTo>
                  <a:pt x="390525" y="0"/>
                </a:lnTo>
                <a:lnTo>
                  <a:pt x="609600" y="0"/>
                </a:lnTo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" name="フリーフォーム 90">
            <a:extLst>
              <a:ext uri="{FF2B5EF4-FFF2-40B4-BE49-F238E27FC236}">
                <a16:creationId xmlns:a16="http://schemas.microsoft.com/office/drawing/2014/main" id="{E41D8452-3083-44AF-9750-83EDC5087075}"/>
              </a:ext>
            </a:extLst>
          </p:cNvPr>
          <p:cNvSpPr/>
          <p:nvPr/>
        </p:nvSpPr>
        <p:spPr>
          <a:xfrm flipV="1">
            <a:off x="5595348" y="8133847"/>
            <a:ext cx="812800" cy="851372"/>
          </a:xfrm>
          <a:custGeom>
            <a:avLst/>
            <a:gdLst>
              <a:gd name="connsiteX0" fmla="*/ 0 w 609600"/>
              <a:gd name="connsiteY0" fmla="*/ 295275 h 295275"/>
              <a:gd name="connsiteX1" fmla="*/ 390525 w 609600"/>
              <a:gd name="connsiteY1" fmla="*/ 295275 h 295275"/>
              <a:gd name="connsiteX2" fmla="*/ 390525 w 609600"/>
              <a:gd name="connsiteY2" fmla="*/ 0 h 295275"/>
              <a:gd name="connsiteX3" fmla="*/ 609600 w 609600"/>
              <a:gd name="connsiteY3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95275">
                <a:moveTo>
                  <a:pt x="0" y="295275"/>
                </a:moveTo>
                <a:lnTo>
                  <a:pt x="390525" y="295275"/>
                </a:lnTo>
                <a:lnTo>
                  <a:pt x="390525" y="0"/>
                </a:lnTo>
                <a:lnTo>
                  <a:pt x="609600" y="0"/>
                </a:lnTo>
              </a:path>
            </a:pathLst>
          </a:custGeom>
          <a:noFill/>
          <a:ln w="57150">
            <a:solidFill>
              <a:schemeClr val="accent3">
                <a:lumMod val="50000"/>
              </a:schemeClr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0F12AA65-54B6-425C-B1E7-188BC04EFA76}"/>
              </a:ext>
            </a:extLst>
          </p:cNvPr>
          <p:cNvCxnSpPr>
            <a:cxnSpLocks/>
            <a:stCxn id="64" idx="1"/>
            <a:endCxn id="81" idx="3"/>
          </p:cNvCxnSpPr>
          <p:nvPr/>
        </p:nvCxnSpPr>
        <p:spPr>
          <a:xfrm flipH="1" flipV="1">
            <a:off x="2698189" y="8106510"/>
            <a:ext cx="375410" cy="1691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2030B233-E2E3-4EC9-B018-AAA9CF92BEA0}"/>
              </a:ext>
            </a:extLst>
          </p:cNvPr>
          <p:cNvGrpSpPr/>
          <p:nvPr/>
        </p:nvGrpSpPr>
        <p:grpSpPr>
          <a:xfrm>
            <a:off x="4781105" y="8718439"/>
            <a:ext cx="1065649" cy="499563"/>
            <a:chOff x="356422" y="4811126"/>
            <a:chExt cx="3338614" cy="1422820"/>
          </a:xfrm>
        </p:grpSpPr>
        <p:pic>
          <p:nvPicPr>
            <p:cNvPr id="77" name="Picture 2">
              <a:extLst>
                <a:ext uri="{FF2B5EF4-FFF2-40B4-BE49-F238E27FC236}">
                  <a16:creationId xmlns:a16="http://schemas.microsoft.com/office/drawing/2014/main" id="{665227DB-82AD-4F68-8245-C5E3626F0B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271" b="71224" l="38946" r="73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01" t="43254" r="24493" b="28373"/>
            <a:stretch/>
          </p:blipFill>
          <p:spPr bwMode="auto">
            <a:xfrm>
              <a:off x="356422" y="4847236"/>
              <a:ext cx="3338614" cy="138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円弧 77">
              <a:extLst>
                <a:ext uri="{FF2B5EF4-FFF2-40B4-BE49-F238E27FC236}">
                  <a16:creationId xmlns:a16="http://schemas.microsoft.com/office/drawing/2014/main" id="{B89A2368-A224-48C2-86FB-BF0C4E242F5E}"/>
                </a:ext>
              </a:extLst>
            </p:cNvPr>
            <p:cNvSpPr/>
            <p:nvPr/>
          </p:nvSpPr>
          <p:spPr>
            <a:xfrm rot="20761344" flipV="1">
              <a:off x="511470" y="4840238"/>
              <a:ext cx="1030287" cy="220514"/>
            </a:xfrm>
            <a:prstGeom prst="arc">
              <a:avLst>
                <a:gd name="adj1" fmla="val 11039685"/>
                <a:gd name="adj2" fmla="val 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24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9" name="円弧 78">
              <a:extLst>
                <a:ext uri="{FF2B5EF4-FFF2-40B4-BE49-F238E27FC236}">
                  <a16:creationId xmlns:a16="http://schemas.microsoft.com/office/drawing/2014/main" id="{5D67E51A-9ACD-4B33-8135-AFEA277F187A}"/>
                </a:ext>
              </a:extLst>
            </p:cNvPr>
            <p:cNvSpPr/>
            <p:nvPr/>
          </p:nvSpPr>
          <p:spPr>
            <a:xfrm rot="838656" flipH="1" flipV="1">
              <a:off x="2508195" y="4811126"/>
              <a:ext cx="1030286" cy="220514"/>
            </a:xfrm>
            <a:prstGeom prst="arc">
              <a:avLst>
                <a:gd name="adj1" fmla="val 11039685"/>
                <a:gd name="adj2" fmla="val 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240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B29A64A2-2042-4EAF-8FF9-2A57FD7C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4703" y="8391306"/>
            <a:ext cx="1387209" cy="13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テキスト ボックス 76">
            <a:extLst>
              <a:ext uri="{FF2B5EF4-FFF2-40B4-BE49-F238E27FC236}">
                <a16:creationId xmlns:a16="http://schemas.microsoft.com/office/drawing/2014/main" id="{88D97854-5507-44ED-BEB3-0217AA512FE9}"/>
              </a:ext>
            </a:extLst>
          </p:cNvPr>
          <p:cNvSpPr txBox="1"/>
          <p:nvPr/>
        </p:nvSpPr>
        <p:spPr>
          <a:xfrm>
            <a:off x="178461" y="7921844"/>
            <a:ext cx="251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kumimoji="1" lang="ja-JP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■</a:t>
            </a:r>
            <a:r>
              <a:rPr kumimoji="1"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烧准后的硬度管控</a:t>
            </a:r>
            <a:endParaRPr kumimoji="1" lang="ja-JP" altLang="en-US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pic>
        <p:nvPicPr>
          <p:cNvPr id="82" name="図 5">
            <a:extLst>
              <a:ext uri="{FF2B5EF4-FFF2-40B4-BE49-F238E27FC236}">
                <a16:creationId xmlns:a16="http://schemas.microsoft.com/office/drawing/2014/main" id="{79634A45-90B8-466C-9453-F2CBCAC15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32" y="6884754"/>
            <a:ext cx="1720553" cy="1044096"/>
          </a:xfrm>
          <a:prstGeom prst="rect">
            <a:avLst/>
          </a:prstGeom>
        </p:spPr>
      </p:pic>
      <p:pic>
        <p:nvPicPr>
          <p:cNvPr id="83" name="図 6">
            <a:extLst>
              <a:ext uri="{FF2B5EF4-FFF2-40B4-BE49-F238E27FC236}">
                <a16:creationId xmlns:a16="http://schemas.microsoft.com/office/drawing/2014/main" id="{B68B530D-6489-4F4A-98D7-F735BC206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84" y="8545539"/>
            <a:ext cx="1209371" cy="1132835"/>
          </a:xfrm>
          <a:prstGeom prst="rect">
            <a:avLst/>
          </a:prstGeom>
          <a:ln>
            <a:noFill/>
          </a:ln>
        </p:spPr>
      </p:pic>
      <p:pic>
        <p:nvPicPr>
          <p:cNvPr id="85" name="図 8">
            <a:extLst>
              <a:ext uri="{FF2B5EF4-FFF2-40B4-BE49-F238E27FC236}">
                <a16:creationId xmlns:a16="http://schemas.microsoft.com/office/drawing/2014/main" id="{E6B01A47-0361-44BD-B19E-262B6B759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818" y="8583991"/>
            <a:ext cx="1475673" cy="938616"/>
          </a:xfrm>
          <a:prstGeom prst="rect">
            <a:avLst/>
          </a:prstGeom>
        </p:spPr>
      </p:pic>
      <p:sp>
        <p:nvSpPr>
          <p:cNvPr id="87" name="テキスト ボックス 63">
            <a:extLst>
              <a:ext uri="{FF2B5EF4-FFF2-40B4-BE49-F238E27FC236}">
                <a16:creationId xmlns:a16="http://schemas.microsoft.com/office/drawing/2014/main" id="{4E751FC7-CC03-4A0D-965B-03C584B57F12}"/>
              </a:ext>
            </a:extLst>
          </p:cNvPr>
          <p:cNvSpPr txBox="1"/>
          <p:nvPr/>
        </p:nvSpPr>
        <p:spPr>
          <a:xfrm>
            <a:off x="304799" y="8277994"/>
            <a:ext cx="2723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kumimoji="1" lang="ja-JP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・</a:t>
            </a:r>
            <a:r>
              <a:rPr kumimoji="1" lang="zh-CN" altLang="en-US" sz="1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烧准时的冷却速度的最适化</a:t>
            </a:r>
            <a:endParaRPr kumimoji="1" lang="ja-JP" altLang="en-US" sz="1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92" name="テキスト ボックス 10">
            <a:extLst>
              <a:ext uri="{FF2B5EF4-FFF2-40B4-BE49-F238E27FC236}">
                <a16:creationId xmlns:a16="http://schemas.microsoft.com/office/drawing/2014/main" id="{D704D5CA-4D33-4632-9B13-85C489534932}"/>
              </a:ext>
            </a:extLst>
          </p:cNvPr>
          <p:cNvSpPr txBox="1"/>
          <p:nvPr/>
        </p:nvSpPr>
        <p:spPr>
          <a:xfrm>
            <a:off x="205893" y="9565025"/>
            <a:ext cx="129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b="1" dirty="0">
                <a:latin typeface="宋体" panose="02010600030101010101" pitchFamily="2" charset="-122"/>
                <a:ea typeface="宋体" panose="02010600030101010101" pitchFamily="2" charset="-122"/>
              </a:rPr>
              <a:t>冷却速度</a:t>
            </a:r>
            <a:endParaRPr kumimoji="1" lang="en-US" altLang="zh-CN" sz="9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kumimoji="1" lang="ja-JP" altLang="en-US" sz="900" b="1" dirty="0">
                <a:latin typeface="宋体" panose="02010600030101010101" pitchFamily="2" charset="-122"/>
                <a:ea typeface="宋体" panose="02010600030101010101" pitchFamily="2" charset="-122"/>
              </a:rPr>
              <a:t>＝●●℃</a:t>
            </a:r>
            <a:r>
              <a:rPr kumimoji="1" lang="en-US" altLang="ja-JP" sz="900" b="1" dirty="0">
                <a:latin typeface="宋体" panose="02010600030101010101" pitchFamily="2" charset="-122"/>
                <a:ea typeface="宋体" panose="02010600030101010101" pitchFamily="2" charset="-122"/>
              </a:rPr>
              <a:t>/min</a:t>
            </a:r>
            <a:r>
              <a:rPr kumimoji="1" lang="ja-JP" altLang="en-US" sz="900" b="1" dirty="0">
                <a:latin typeface="宋体" panose="02010600030101010101" pitchFamily="2" charset="-122"/>
                <a:ea typeface="宋体" panose="02010600030101010101" pitchFamily="2" charset="-122"/>
              </a:rPr>
              <a:t>以下</a:t>
            </a:r>
          </a:p>
        </p:txBody>
      </p:sp>
      <p:sp>
        <p:nvSpPr>
          <p:cNvPr id="93" name="テキスト ボックス 69">
            <a:extLst>
              <a:ext uri="{FF2B5EF4-FFF2-40B4-BE49-F238E27FC236}">
                <a16:creationId xmlns:a16="http://schemas.microsoft.com/office/drawing/2014/main" id="{D3A67B73-C2BF-4492-AA14-D110E2AFC910}"/>
              </a:ext>
            </a:extLst>
          </p:cNvPr>
          <p:cNvSpPr txBox="1"/>
          <p:nvPr/>
        </p:nvSpPr>
        <p:spPr>
          <a:xfrm>
            <a:off x="1714651" y="9565025"/>
            <a:ext cx="129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b="1" dirty="0">
                <a:latin typeface="宋体" panose="02010600030101010101" pitchFamily="2" charset="-122"/>
                <a:ea typeface="宋体" panose="02010600030101010101" pitchFamily="2" charset="-122"/>
              </a:rPr>
              <a:t>硬度偏差</a:t>
            </a:r>
            <a:endParaRPr kumimoji="1" lang="en-US" altLang="zh-CN" sz="9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kumimoji="1" lang="ja-JP" altLang="en-US" sz="900" b="1" dirty="0">
                <a:latin typeface="宋体" panose="02010600030101010101" pitchFamily="2" charset="-122"/>
                <a:ea typeface="宋体" panose="02010600030101010101" pitchFamily="2" charset="-122"/>
              </a:rPr>
              <a:t>＝</a:t>
            </a:r>
            <a:r>
              <a:rPr kumimoji="1" lang="en-US" altLang="ja-JP" sz="900" b="1" dirty="0">
                <a:latin typeface="宋体" panose="02010600030101010101" pitchFamily="2" charset="-122"/>
                <a:ea typeface="宋体" panose="02010600030101010101" pitchFamily="2" charset="-122"/>
              </a:rPr>
              <a:t>HRB</a:t>
            </a:r>
            <a:r>
              <a:rPr kumimoji="1" lang="ja-JP" altLang="en-US" sz="900" b="1" dirty="0">
                <a:latin typeface="宋体" panose="02010600030101010101" pitchFamily="2" charset="-122"/>
                <a:ea typeface="宋体" panose="02010600030101010101" pitchFamily="2" charset="-122"/>
              </a:rPr>
              <a:t> ●以下</a:t>
            </a:r>
          </a:p>
        </p:txBody>
      </p:sp>
      <p:sp>
        <p:nvSpPr>
          <p:cNvPr id="94" name="テキスト ボックス 76">
            <a:extLst>
              <a:ext uri="{FF2B5EF4-FFF2-40B4-BE49-F238E27FC236}">
                <a16:creationId xmlns:a16="http://schemas.microsoft.com/office/drawing/2014/main" id="{8539DA7F-D00F-4659-9DFB-A7BD19C2D614}"/>
              </a:ext>
            </a:extLst>
          </p:cNvPr>
          <p:cNvSpPr txBox="1"/>
          <p:nvPr/>
        </p:nvSpPr>
        <p:spPr>
          <a:xfrm>
            <a:off x="89765" y="6515487"/>
            <a:ext cx="25197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kumimoji="1" lang="ja-JP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■材料成分</a:t>
            </a:r>
            <a:r>
              <a:rPr kumimoji="1" lang="zh-CN" altLang="en-US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的管控</a:t>
            </a:r>
            <a:endParaRPr kumimoji="1" lang="ja-JP" altLang="en-US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85C3B61C-17D2-4FAA-96F1-1E35825D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93" y="7011195"/>
            <a:ext cx="1188292" cy="87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角丸四角形 60">
            <a:extLst>
              <a:ext uri="{FF2B5EF4-FFF2-40B4-BE49-F238E27FC236}">
                <a16:creationId xmlns:a16="http://schemas.microsoft.com/office/drawing/2014/main" id="{868CCCF9-DBBD-42CD-831B-1739A883BD42}"/>
              </a:ext>
            </a:extLst>
          </p:cNvPr>
          <p:cNvSpPr/>
          <p:nvPr/>
        </p:nvSpPr>
        <p:spPr>
          <a:xfrm>
            <a:off x="9252866" y="6921630"/>
            <a:ext cx="2089945" cy="506832"/>
          </a:xfrm>
          <a:prstGeom prst="roundRect">
            <a:avLst>
              <a:gd name="adj" fmla="val 38543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defTabSz="1219170">
              <a:defRPr/>
            </a:pPr>
            <a:r>
              <a:rPr kumimoji="1" lang="ja-JP" altLang="en-US" sz="2400" b="1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研磨余量</a:t>
            </a:r>
            <a:r>
              <a:rPr kumimoji="1" lang="en-US" altLang="ja-JP" sz="2400" b="1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MIN</a:t>
            </a:r>
          </a:p>
        </p:txBody>
      </p:sp>
      <p:sp>
        <p:nvSpPr>
          <p:cNvPr id="97" name="角丸四角形 82">
            <a:extLst>
              <a:ext uri="{FF2B5EF4-FFF2-40B4-BE49-F238E27FC236}">
                <a16:creationId xmlns:a16="http://schemas.microsoft.com/office/drawing/2014/main" id="{277C427F-6F35-483F-9500-4239C17F2E12}"/>
              </a:ext>
            </a:extLst>
          </p:cNvPr>
          <p:cNvSpPr/>
          <p:nvPr/>
        </p:nvSpPr>
        <p:spPr>
          <a:xfrm>
            <a:off x="8865370" y="7478067"/>
            <a:ext cx="2089945" cy="506832"/>
          </a:xfrm>
          <a:prstGeom prst="roundRect">
            <a:avLst>
              <a:gd name="adj" fmla="val 38543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defTabSz="1219170">
              <a:defRPr/>
            </a:pPr>
            <a:r>
              <a:rPr kumimoji="1" lang="ja-JP" altLang="en-US" sz="2400" b="1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硬度 </a:t>
            </a:r>
            <a:r>
              <a:rPr kumimoji="1" lang="zh-CN" altLang="en-US" sz="2400" b="1" dirty="0">
                <a:solidFill>
                  <a:srgbClr val="1F497D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稳定化</a:t>
            </a:r>
            <a:endParaRPr kumimoji="1" lang="en-US" altLang="ja-JP" sz="2400" b="1" dirty="0">
              <a:solidFill>
                <a:srgbClr val="1F497D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98" name="角丸四角形 50">
            <a:extLst>
              <a:ext uri="{FF2B5EF4-FFF2-40B4-BE49-F238E27FC236}">
                <a16:creationId xmlns:a16="http://schemas.microsoft.com/office/drawing/2014/main" id="{2573DA94-2611-4E2A-9633-AEF19F3D9A02}"/>
              </a:ext>
            </a:extLst>
          </p:cNvPr>
          <p:cNvSpPr/>
          <p:nvPr/>
        </p:nvSpPr>
        <p:spPr>
          <a:xfrm>
            <a:off x="9651447" y="6370317"/>
            <a:ext cx="2298940" cy="506832"/>
          </a:xfrm>
          <a:prstGeom prst="roundRect">
            <a:avLst>
              <a:gd name="adj" fmla="val 38543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 defTabSz="1219170">
              <a:defRPr/>
            </a:pPr>
            <a:r>
              <a:rPr kumimoji="1" lang="zh-CN" altLang="en-US" sz="2400" b="1" dirty="0">
                <a:solidFill>
                  <a:srgbClr val="9BBB59">
                    <a:lumMod val="5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无变形矫正</a:t>
            </a:r>
            <a:endParaRPr kumimoji="1" lang="en-US" altLang="ja-JP" sz="2400" b="1" dirty="0">
              <a:solidFill>
                <a:srgbClr val="9BBB59">
                  <a:lumMod val="5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1C5FB785-8EDD-47E4-8AC7-DECEAE78A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654" y="1989883"/>
            <a:ext cx="35822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 anchorCtr="0">
            <a:spAutoFit/>
          </a:bodyPr>
          <a:lstStyle>
            <a:defPPr>
              <a:defRPr lang="ja-JP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42950" indent="-285750">
              <a:defRPr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ja-JP" altLang="en-US" sz="3600" dirty="0"/>
              <a:t>■</a:t>
            </a:r>
            <a:r>
              <a:rPr lang="en-US" altLang="ja-JP" sz="3600" dirty="0"/>
              <a:t>Pulley</a:t>
            </a:r>
            <a:r>
              <a:rPr lang="ja-JP" altLang="en-US" sz="3600" dirty="0"/>
              <a:t> </a:t>
            </a:r>
            <a:r>
              <a:rPr lang="en-US" altLang="ja-JP" sz="3600" dirty="0"/>
              <a:t>Shaft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CA7F591-3145-4982-98EC-1B26820734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72" t="12412" b="4797"/>
          <a:stretch/>
        </p:blipFill>
        <p:spPr>
          <a:xfrm>
            <a:off x="0" y="721365"/>
            <a:ext cx="2038230" cy="1800000"/>
          </a:xfrm>
          <a:prstGeom prst="rect">
            <a:avLst/>
          </a:prstGeom>
        </p:spPr>
      </p:pic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D17472A-FD93-4A1F-A1A4-81EE74FA40C1}"/>
              </a:ext>
            </a:extLst>
          </p:cNvPr>
          <p:cNvGrpSpPr/>
          <p:nvPr/>
        </p:nvGrpSpPr>
        <p:grpSpPr>
          <a:xfrm>
            <a:off x="394044" y="3478131"/>
            <a:ext cx="11403912" cy="2712312"/>
            <a:chOff x="295533" y="859637"/>
            <a:chExt cx="8552934" cy="2034234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E4E2505-79AE-41B2-B329-DD1391633033}"/>
                </a:ext>
              </a:extLst>
            </p:cNvPr>
            <p:cNvSpPr/>
            <p:nvPr/>
          </p:nvSpPr>
          <p:spPr>
            <a:xfrm>
              <a:off x="295533" y="859637"/>
              <a:ext cx="2448000" cy="504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0FBF1BDF-8F7C-4073-9695-76916488D9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25076" y="1489871"/>
              <a:ext cx="1798782" cy="140400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A293C08B-47EE-4269-BA03-83C95C7176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7248" y="1490151"/>
              <a:ext cx="1824570" cy="140372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9FDC5800-9724-4E17-981F-23ED9B85A47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38046" y="1490151"/>
              <a:ext cx="1832931" cy="140372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7">
              <a:extLst>
                <a:ext uri="{FF2B5EF4-FFF2-40B4-BE49-F238E27FC236}">
                  <a16:creationId xmlns:a16="http://schemas.microsoft.com/office/drawing/2014/main" id="{1C051433-5A22-4354-BB5D-A0AF10EE36D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14085" y="1490151"/>
              <a:ext cx="1950809" cy="140372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DD6F97AD-1A89-425C-9BC5-0FD53A4AC492}"/>
                </a:ext>
              </a:extLst>
            </p:cNvPr>
            <p:cNvSpPr/>
            <p:nvPr/>
          </p:nvSpPr>
          <p:spPr>
            <a:xfrm>
              <a:off x="6400467" y="859637"/>
              <a:ext cx="2448000" cy="504000"/>
            </a:xfrm>
            <a:custGeom>
              <a:avLst/>
              <a:gdLst>
                <a:gd name="connsiteX0" fmla="*/ 0 w 2456567"/>
                <a:gd name="connsiteY0" fmla="*/ 0 h 504055"/>
                <a:gd name="connsiteX1" fmla="*/ 2204540 w 2456567"/>
                <a:gd name="connsiteY1" fmla="*/ 0 h 504055"/>
                <a:gd name="connsiteX2" fmla="*/ 2456567 w 2456567"/>
                <a:gd name="connsiteY2" fmla="*/ 252028 h 504055"/>
                <a:gd name="connsiteX3" fmla="*/ 2204540 w 2456567"/>
                <a:gd name="connsiteY3" fmla="*/ 504055 h 504055"/>
                <a:gd name="connsiteX4" fmla="*/ 0 w 2456567"/>
                <a:gd name="connsiteY4" fmla="*/ 504055 h 504055"/>
                <a:gd name="connsiteX5" fmla="*/ 0 w 2456567"/>
                <a:gd name="connsiteY5" fmla="*/ 0 h 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67" h="504055">
                  <a:moveTo>
                    <a:pt x="0" y="0"/>
                  </a:moveTo>
                  <a:lnTo>
                    <a:pt x="2204540" y="0"/>
                  </a:lnTo>
                  <a:lnTo>
                    <a:pt x="2456567" y="252028"/>
                  </a:lnTo>
                  <a:lnTo>
                    <a:pt x="2204540" y="504055"/>
                  </a:lnTo>
                  <a:lnTo>
                    <a:pt x="0" y="5040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64008" rIns="200023" bIns="64008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Meiryo UI" panose="020B0604030504040204" pitchFamily="50" charset="-128"/>
                </a:rPr>
                <a:t>切削、研磨</a:t>
              </a:r>
              <a:endParaRPr kumimoji="1" lang="ja-JP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endParaRPr>
            </a:p>
          </p:txBody>
        </p: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C4ED27C7-3FB1-4969-8D21-9782CE476DB2}"/>
                </a:ext>
              </a:extLst>
            </p:cNvPr>
            <p:cNvSpPr/>
            <p:nvPr/>
          </p:nvSpPr>
          <p:spPr>
            <a:xfrm>
              <a:off x="4365489" y="859637"/>
              <a:ext cx="2448000" cy="504000"/>
            </a:xfrm>
            <a:custGeom>
              <a:avLst/>
              <a:gdLst>
                <a:gd name="connsiteX0" fmla="*/ 0 w 2456567"/>
                <a:gd name="connsiteY0" fmla="*/ 0 h 504055"/>
                <a:gd name="connsiteX1" fmla="*/ 2204540 w 2456567"/>
                <a:gd name="connsiteY1" fmla="*/ 0 h 504055"/>
                <a:gd name="connsiteX2" fmla="*/ 2456567 w 2456567"/>
                <a:gd name="connsiteY2" fmla="*/ 252028 h 504055"/>
                <a:gd name="connsiteX3" fmla="*/ 2204540 w 2456567"/>
                <a:gd name="connsiteY3" fmla="*/ 504055 h 504055"/>
                <a:gd name="connsiteX4" fmla="*/ 0 w 2456567"/>
                <a:gd name="connsiteY4" fmla="*/ 504055 h 504055"/>
                <a:gd name="connsiteX5" fmla="*/ 252028 w 2456567"/>
                <a:gd name="connsiteY5" fmla="*/ 252028 h 504055"/>
                <a:gd name="connsiteX6" fmla="*/ 0 w 2456567"/>
                <a:gd name="connsiteY6" fmla="*/ 0 h 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6567" h="504055">
                  <a:moveTo>
                    <a:pt x="0" y="0"/>
                  </a:moveTo>
                  <a:lnTo>
                    <a:pt x="2204540" y="0"/>
                  </a:lnTo>
                  <a:lnTo>
                    <a:pt x="2456567" y="252028"/>
                  </a:lnTo>
                  <a:lnTo>
                    <a:pt x="2204540" y="504055"/>
                  </a:lnTo>
                  <a:lnTo>
                    <a:pt x="0" y="504055"/>
                  </a:lnTo>
                  <a:lnTo>
                    <a:pt x="252028" y="252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-176558"/>
                <a:satOff val="-4365"/>
                <a:lumOff val="249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2049" tIns="64008" rIns="368040" bIns="64008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Meiryo UI" panose="020B0604030504040204" pitchFamily="50" charset="-128"/>
                </a:rPr>
                <a:t>热处</a:t>
              </a:r>
              <a:r>
                <a:rPr kumimoji="1" lang="ja-JP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Meiryo UI" panose="020B0604030504040204" pitchFamily="50" charset="-128"/>
                </a:rPr>
                <a:t>理</a:t>
              </a:r>
            </a:p>
          </p:txBody>
        </p:sp>
        <p:sp>
          <p:nvSpPr>
            <p:cNvPr id="44" name="フリーフォーム: 図形 43">
              <a:extLst>
                <a:ext uri="{FF2B5EF4-FFF2-40B4-BE49-F238E27FC236}">
                  <a16:creationId xmlns:a16="http://schemas.microsoft.com/office/drawing/2014/main" id="{89FBFF3A-312D-49C4-BE24-D606431FF884}"/>
                </a:ext>
              </a:extLst>
            </p:cNvPr>
            <p:cNvSpPr/>
            <p:nvPr/>
          </p:nvSpPr>
          <p:spPr>
            <a:xfrm>
              <a:off x="2330511" y="859637"/>
              <a:ext cx="2448000" cy="504000"/>
            </a:xfrm>
            <a:custGeom>
              <a:avLst/>
              <a:gdLst>
                <a:gd name="connsiteX0" fmla="*/ 0 w 2456567"/>
                <a:gd name="connsiteY0" fmla="*/ 0 h 504055"/>
                <a:gd name="connsiteX1" fmla="*/ 2204540 w 2456567"/>
                <a:gd name="connsiteY1" fmla="*/ 0 h 504055"/>
                <a:gd name="connsiteX2" fmla="*/ 2456567 w 2456567"/>
                <a:gd name="connsiteY2" fmla="*/ 252028 h 504055"/>
                <a:gd name="connsiteX3" fmla="*/ 2204540 w 2456567"/>
                <a:gd name="connsiteY3" fmla="*/ 504055 h 504055"/>
                <a:gd name="connsiteX4" fmla="*/ 0 w 2456567"/>
                <a:gd name="connsiteY4" fmla="*/ 504055 h 504055"/>
                <a:gd name="connsiteX5" fmla="*/ 252028 w 2456567"/>
                <a:gd name="connsiteY5" fmla="*/ 252028 h 504055"/>
                <a:gd name="connsiteX6" fmla="*/ 0 w 2456567"/>
                <a:gd name="connsiteY6" fmla="*/ 0 h 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6567" h="504055">
                  <a:moveTo>
                    <a:pt x="0" y="0"/>
                  </a:moveTo>
                  <a:lnTo>
                    <a:pt x="2204540" y="0"/>
                  </a:lnTo>
                  <a:lnTo>
                    <a:pt x="2456567" y="252028"/>
                  </a:lnTo>
                  <a:lnTo>
                    <a:pt x="2204540" y="504055"/>
                  </a:lnTo>
                  <a:lnTo>
                    <a:pt x="0" y="504055"/>
                  </a:lnTo>
                  <a:lnTo>
                    <a:pt x="252028" y="252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-88279"/>
                <a:satOff val="-2183"/>
                <a:lumOff val="124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2049" tIns="64008" rIns="368040" bIns="64008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Meiryo UI" panose="020B0604030504040204" pitchFamily="50" charset="-128"/>
                </a:rPr>
                <a:t>精密加工</a:t>
              </a:r>
            </a:p>
          </p:txBody>
        </p:sp>
        <p:sp>
          <p:nvSpPr>
            <p:cNvPr id="45" name="フリーフォーム: 図形 44">
              <a:extLst>
                <a:ext uri="{FF2B5EF4-FFF2-40B4-BE49-F238E27FC236}">
                  <a16:creationId xmlns:a16="http://schemas.microsoft.com/office/drawing/2014/main" id="{1BADF2FE-7900-4293-9F8E-8118EA8005A4}"/>
                </a:ext>
              </a:extLst>
            </p:cNvPr>
            <p:cNvSpPr/>
            <p:nvPr/>
          </p:nvSpPr>
          <p:spPr>
            <a:xfrm>
              <a:off x="295533" y="859637"/>
              <a:ext cx="2448000" cy="504000"/>
            </a:xfrm>
            <a:custGeom>
              <a:avLst/>
              <a:gdLst>
                <a:gd name="connsiteX0" fmla="*/ 0 w 2456567"/>
                <a:gd name="connsiteY0" fmla="*/ 0 h 504055"/>
                <a:gd name="connsiteX1" fmla="*/ 2204540 w 2456567"/>
                <a:gd name="connsiteY1" fmla="*/ 0 h 504055"/>
                <a:gd name="connsiteX2" fmla="*/ 2456567 w 2456567"/>
                <a:gd name="connsiteY2" fmla="*/ 252028 h 504055"/>
                <a:gd name="connsiteX3" fmla="*/ 2204540 w 2456567"/>
                <a:gd name="connsiteY3" fmla="*/ 504055 h 504055"/>
                <a:gd name="connsiteX4" fmla="*/ 0 w 2456567"/>
                <a:gd name="connsiteY4" fmla="*/ 504055 h 504055"/>
                <a:gd name="connsiteX5" fmla="*/ 0 w 2456567"/>
                <a:gd name="connsiteY5" fmla="*/ 0 h 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67" h="504055">
                  <a:moveTo>
                    <a:pt x="0" y="0"/>
                  </a:moveTo>
                  <a:lnTo>
                    <a:pt x="2204540" y="0"/>
                  </a:lnTo>
                  <a:lnTo>
                    <a:pt x="2456567" y="252028"/>
                  </a:lnTo>
                  <a:lnTo>
                    <a:pt x="2204540" y="504055"/>
                  </a:lnTo>
                  <a:lnTo>
                    <a:pt x="0" y="5040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64008" rIns="200023" bIns="64008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ja-JP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Meiryo UI" panose="020B0604030504040204" pitchFamily="50" charset="-128"/>
                </a:rPr>
                <a:t>材料＆</a:t>
              </a:r>
              <a:r>
                <a:rPr kumimoji="1"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Meiryo UI" panose="020B0604030504040204" pitchFamily="50" charset="-128"/>
                </a:rPr>
                <a:t>锻</a:t>
              </a:r>
              <a:r>
                <a:rPr kumimoji="1" lang="ja-JP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Meiryo UI" panose="020B0604030504040204" pitchFamily="50" charset="-128"/>
                </a:rPr>
                <a:t>造</a:t>
              </a:r>
            </a:p>
          </p:txBody>
        </p: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F948D9CE-40B4-4B6C-8843-DBACD748A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37221">
            <a:off x="4292147" y="765372"/>
            <a:ext cx="1440000" cy="114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C3DB888E-EAFC-4FA8-B2D0-E9A1CD6B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4421">
            <a:off x="2698708" y="724669"/>
            <a:ext cx="1440000" cy="11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3E9E9F5D-E4DA-4942-A7FD-55339AD6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0539" y="829880"/>
            <a:ext cx="1080000" cy="115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997E5BA0-4124-44A6-8371-E9D3B5DD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414" y="808069"/>
            <a:ext cx="1080000" cy="118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 Box 24">
            <a:extLst>
              <a:ext uri="{FF2B5EF4-FFF2-40B4-BE49-F238E27FC236}">
                <a16:creationId xmlns:a16="http://schemas.microsoft.com/office/drawing/2014/main" id="{E219D02B-420E-460F-B8F7-5CEDF4C2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399" y="1989883"/>
            <a:ext cx="42941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 anchorCtr="0">
            <a:spAutoFit/>
          </a:bodyPr>
          <a:lstStyle>
            <a:defPPr>
              <a:defRPr lang="ja-JP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742950" indent="-285750">
              <a:defRPr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ja-JP" altLang="en-US" sz="3600" dirty="0"/>
              <a:t>■</a:t>
            </a:r>
            <a:r>
              <a:rPr lang="en-US" altLang="ja-JP" sz="3600" dirty="0"/>
              <a:t>Movable</a:t>
            </a:r>
            <a:r>
              <a:rPr lang="ja-JP" altLang="en-US" sz="3600" dirty="0"/>
              <a:t> </a:t>
            </a:r>
            <a:r>
              <a:rPr lang="en-US" altLang="ja-JP" sz="3600" dirty="0"/>
              <a:t>Pulley</a:t>
            </a:r>
          </a:p>
        </p:txBody>
      </p:sp>
      <p:sp>
        <p:nvSpPr>
          <p:cNvPr id="58" name="Text Box 42">
            <a:extLst>
              <a:ext uri="{FF2B5EF4-FFF2-40B4-BE49-F238E27FC236}">
                <a16:creationId xmlns:a16="http://schemas.microsoft.com/office/drawing/2014/main" id="{EFAD7135-F0D3-4401-BECA-7BAF8B2F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67878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工程系列和制造方法的特征</a:t>
            </a:r>
            <a:endParaRPr lang="ja-JP" altLang="en-US" sz="2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0" name="Text Box 42">
            <a:extLst>
              <a:ext uri="{FF2B5EF4-FFF2-40B4-BE49-F238E27FC236}">
                <a16:creationId xmlns:a16="http://schemas.microsoft.com/office/drawing/2014/main" id="{4AFE63C7-52A1-41FC-A56E-517762847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65822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目前展开的状况</a:t>
            </a:r>
            <a:endParaRPr lang="ja-JP" altLang="en-US" sz="2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" name="图片 3">
            <a:extLst>
              <a:ext uri="{FF2B5EF4-FFF2-40B4-BE49-F238E27FC236}">
                <a16:creationId xmlns:a16="http://schemas.microsoft.com/office/drawing/2014/main" id="{08334CC7-4664-4D40-8AF9-3AE8B135084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746" y="13151231"/>
            <a:ext cx="5168508" cy="1620000"/>
          </a:xfrm>
          <a:prstGeom prst="rect">
            <a:avLst/>
          </a:prstGeom>
        </p:spPr>
      </p:pic>
      <p:sp>
        <p:nvSpPr>
          <p:cNvPr id="104" name="テキスト ボックス 2">
            <a:extLst>
              <a:ext uri="{FF2B5EF4-FFF2-40B4-BE49-F238E27FC236}">
                <a16:creationId xmlns:a16="http://schemas.microsoft.com/office/drawing/2014/main" id="{9986CCB2-F36F-45C7-88B8-2957929AA307}"/>
              </a:ext>
            </a:extLst>
          </p:cNvPr>
          <p:cNvSpPr txBox="1"/>
          <p:nvPr/>
        </p:nvSpPr>
        <p:spPr>
          <a:xfrm>
            <a:off x="206769" y="11403298"/>
            <a:ext cx="2312666" cy="39330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ctr">
              <a:lnSpc>
                <a:spcPts val="2533"/>
              </a:lnSpc>
            </a:pPr>
            <a:r>
              <a:rPr kumimoji="1" lang="en-US" altLang="ja-JP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kumimoji="1" lang="ja-JP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类</a:t>
            </a:r>
            <a:r>
              <a:rPr kumimoji="1" lang="ja-JP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似部品 </a:t>
            </a:r>
            <a:r>
              <a:rPr kumimoji="1" lang="en-US" altLang="ja-JP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</p:txBody>
      </p:sp>
      <p:sp>
        <p:nvSpPr>
          <p:cNvPr id="108" name="テキスト ボックス 2">
            <a:extLst>
              <a:ext uri="{FF2B5EF4-FFF2-40B4-BE49-F238E27FC236}">
                <a16:creationId xmlns:a16="http://schemas.microsoft.com/office/drawing/2014/main" id="{97B1E9FB-1E20-4405-937A-8365CC4A3149}"/>
              </a:ext>
            </a:extLst>
          </p:cNvPr>
          <p:cNvSpPr txBox="1"/>
          <p:nvPr/>
        </p:nvSpPr>
        <p:spPr>
          <a:xfrm>
            <a:off x="6250550" y="11403298"/>
            <a:ext cx="2312666" cy="393304"/>
          </a:xfrm>
          <a:prstGeom prst="rect">
            <a:avLst/>
          </a:prstGeom>
          <a:noFill/>
        </p:spPr>
        <p:txBody>
          <a:bodyPr wrap="none" lIns="72000" tIns="36000" rIns="72000" bIns="36000" rtlCol="0">
            <a:spAutoFit/>
          </a:bodyPr>
          <a:lstStyle/>
          <a:p>
            <a:pPr algn="ctr">
              <a:lnSpc>
                <a:spcPts val="2533"/>
              </a:lnSpc>
            </a:pPr>
            <a:r>
              <a:rPr kumimoji="1" lang="en-US" altLang="ja-JP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kumimoji="1" lang="ja-JP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新</a:t>
            </a:r>
            <a:r>
              <a:rPr kumimoji="1"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规产品</a:t>
            </a:r>
            <a:r>
              <a:rPr kumimoji="1" lang="ja-JP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en-US" altLang="ja-JP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</a:p>
        </p:txBody>
      </p:sp>
      <p:sp>
        <p:nvSpPr>
          <p:cNvPr id="117" name="二等辺三角形 116">
            <a:extLst>
              <a:ext uri="{FF2B5EF4-FFF2-40B4-BE49-F238E27FC236}">
                <a16:creationId xmlns:a16="http://schemas.microsoft.com/office/drawing/2014/main" id="{65667E10-FAD6-43FF-9CB1-AC91A91FE78E}"/>
              </a:ext>
            </a:extLst>
          </p:cNvPr>
          <p:cNvSpPr/>
          <p:nvPr/>
        </p:nvSpPr>
        <p:spPr>
          <a:xfrm rot="5400000">
            <a:off x="5376000" y="13329795"/>
            <a:ext cx="1440000" cy="360000"/>
          </a:xfrm>
          <a:prstGeom prst="triangle">
            <a:avLst/>
          </a:prstGeom>
          <a:gradFill>
            <a:gsLst>
              <a:gs pos="90000">
                <a:schemeClr val="bg1"/>
              </a:gs>
              <a:gs pos="25000">
                <a:srgbClr val="0000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6" name="図 105">
            <a:extLst>
              <a:ext uri="{FF2B5EF4-FFF2-40B4-BE49-F238E27FC236}">
                <a16:creationId xmlns:a16="http://schemas.microsoft.com/office/drawing/2014/main" id="{174BEBB2-D45D-4710-B31F-CEBBE2E7172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9727" y="11783282"/>
            <a:ext cx="1813618" cy="1080000"/>
          </a:xfrm>
          <a:prstGeom prst="rect">
            <a:avLst/>
          </a:prstGeom>
        </p:spPr>
      </p:pic>
      <p:sp>
        <p:nvSpPr>
          <p:cNvPr id="107" name="テキスト ボックス 2">
            <a:extLst>
              <a:ext uri="{FF2B5EF4-FFF2-40B4-BE49-F238E27FC236}">
                <a16:creationId xmlns:a16="http://schemas.microsoft.com/office/drawing/2014/main" id="{7F335CD3-2D06-4549-8399-8008094DD6CA}"/>
              </a:ext>
            </a:extLst>
          </p:cNvPr>
          <p:cNvSpPr txBox="1"/>
          <p:nvPr/>
        </p:nvSpPr>
        <p:spPr>
          <a:xfrm>
            <a:off x="7450960" y="11792051"/>
            <a:ext cx="1539204" cy="367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33"/>
              </a:lnSpc>
            </a:pPr>
            <a:r>
              <a:rPr kumimoji="1" lang="en-US" altLang="ja-JP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EV</a:t>
            </a:r>
            <a:r>
              <a:rPr kumimoji="1" lang="ja-JP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en-US" altLang="ja-JP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Drive Unit</a:t>
            </a:r>
          </a:p>
        </p:txBody>
      </p:sp>
      <p:pic>
        <p:nvPicPr>
          <p:cNvPr id="109" name="Picture 3">
            <a:extLst>
              <a:ext uri="{FF2B5EF4-FFF2-40B4-BE49-F238E27FC236}">
                <a16:creationId xmlns:a16="http://schemas.microsoft.com/office/drawing/2014/main" id="{0F6FB86F-1617-4A69-A1F3-39F8A8BE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5318">
            <a:off x="538116" y="11863197"/>
            <a:ext cx="177530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C756BCE8-C49C-4236-ADD0-60E043551996}"/>
              </a:ext>
            </a:extLst>
          </p:cNvPr>
          <p:cNvSpPr/>
          <p:nvPr/>
        </p:nvSpPr>
        <p:spPr>
          <a:xfrm rot="20537475">
            <a:off x="1512127" y="11874815"/>
            <a:ext cx="792000" cy="1440000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6" name="図形 233">
            <a:extLst>
              <a:ext uri="{FF2B5EF4-FFF2-40B4-BE49-F238E27FC236}">
                <a16:creationId xmlns:a16="http://schemas.microsoft.com/office/drawing/2014/main" id="{B8E0496F-9A44-4952-905F-6202ADCEEFAA}"/>
              </a:ext>
            </a:extLst>
          </p:cNvPr>
          <p:cNvSpPr/>
          <p:nvPr/>
        </p:nvSpPr>
        <p:spPr>
          <a:xfrm rot="4087969">
            <a:off x="2368948" y="12529198"/>
            <a:ext cx="1064118" cy="652915"/>
          </a:xfrm>
          <a:custGeom>
            <a:avLst/>
            <a:gdLst>
              <a:gd name="connsiteX0" fmla="*/ 0 w 2625062"/>
              <a:gd name="connsiteY0" fmla="*/ 911710 h 911710"/>
              <a:gd name="connsiteX1" fmla="*/ 2083579 w 2625062"/>
              <a:gd name="connsiteY1" fmla="*/ 113964 h 911710"/>
              <a:gd name="connsiteX2" fmla="*/ 2070739 w 2625062"/>
              <a:gd name="connsiteY2" fmla="*/ 0 h 911710"/>
              <a:gd name="connsiteX3" fmla="*/ 2625062 w 2625062"/>
              <a:gd name="connsiteY3" fmla="*/ 299004 h 911710"/>
              <a:gd name="connsiteX4" fmla="*/ 2148390 w 2625062"/>
              <a:gd name="connsiteY4" fmla="*/ 689180 h 911710"/>
              <a:gd name="connsiteX5" fmla="*/ 2135550 w 2625062"/>
              <a:gd name="connsiteY5" fmla="*/ 575216 h 911710"/>
              <a:gd name="connsiteX6" fmla="*/ 0 w 2625062"/>
              <a:gd name="connsiteY6" fmla="*/ 911710 h 911710"/>
              <a:gd name="connsiteX0" fmla="*/ 0 w 2336280"/>
              <a:gd name="connsiteY0" fmla="*/ 1325917 h 1325917"/>
              <a:gd name="connsiteX1" fmla="*/ 1794797 w 2336280"/>
              <a:gd name="connsiteY1" fmla="*/ 113964 h 1325917"/>
              <a:gd name="connsiteX2" fmla="*/ 1781957 w 2336280"/>
              <a:gd name="connsiteY2" fmla="*/ 0 h 1325917"/>
              <a:gd name="connsiteX3" fmla="*/ 2336280 w 2336280"/>
              <a:gd name="connsiteY3" fmla="*/ 299004 h 1325917"/>
              <a:gd name="connsiteX4" fmla="*/ 1859608 w 2336280"/>
              <a:gd name="connsiteY4" fmla="*/ 689180 h 1325917"/>
              <a:gd name="connsiteX5" fmla="*/ 1846768 w 2336280"/>
              <a:gd name="connsiteY5" fmla="*/ 575216 h 1325917"/>
              <a:gd name="connsiteX6" fmla="*/ 0 w 2336280"/>
              <a:gd name="connsiteY6" fmla="*/ 1325917 h 1325917"/>
              <a:gd name="connsiteX0" fmla="*/ 0 w 2336280"/>
              <a:gd name="connsiteY0" fmla="*/ 1325917 h 1325917"/>
              <a:gd name="connsiteX1" fmla="*/ 1794797 w 2336280"/>
              <a:gd name="connsiteY1" fmla="*/ 113964 h 1325917"/>
              <a:gd name="connsiteX2" fmla="*/ 1781957 w 2336280"/>
              <a:gd name="connsiteY2" fmla="*/ 0 h 1325917"/>
              <a:gd name="connsiteX3" fmla="*/ 2336280 w 2336280"/>
              <a:gd name="connsiteY3" fmla="*/ 299004 h 1325917"/>
              <a:gd name="connsiteX4" fmla="*/ 1859608 w 2336280"/>
              <a:gd name="connsiteY4" fmla="*/ 689180 h 1325917"/>
              <a:gd name="connsiteX5" fmla="*/ 1846768 w 2336280"/>
              <a:gd name="connsiteY5" fmla="*/ 575216 h 1325917"/>
              <a:gd name="connsiteX6" fmla="*/ 0 w 2336280"/>
              <a:gd name="connsiteY6" fmla="*/ 1325917 h 1325917"/>
              <a:gd name="connsiteX0" fmla="*/ 0 w 2493249"/>
              <a:gd name="connsiteY0" fmla="*/ 1011341 h 1011342"/>
              <a:gd name="connsiteX1" fmla="*/ 1951766 w 2493249"/>
              <a:gd name="connsiteY1" fmla="*/ 113964 h 1011342"/>
              <a:gd name="connsiteX2" fmla="*/ 1938926 w 2493249"/>
              <a:gd name="connsiteY2" fmla="*/ 0 h 1011342"/>
              <a:gd name="connsiteX3" fmla="*/ 2493249 w 2493249"/>
              <a:gd name="connsiteY3" fmla="*/ 299004 h 1011342"/>
              <a:gd name="connsiteX4" fmla="*/ 2016577 w 2493249"/>
              <a:gd name="connsiteY4" fmla="*/ 689180 h 1011342"/>
              <a:gd name="connsiteX5" fmla="*/ 2003737 w 2493249"/>
              <a:gd name="connsiteY5" fmla="*/ 575216 h 1011342"/>
              <a:gd name="connsiteX6" fmla="*/ 0 w 2493249"/>
              <a:gd name="connsiteY6" fmla="*/ 1011341 h 1011342"/>
              <a:gd name="connsiteX0" fmla="*/ 0 w 2493249"/>
              <a:gd name="connsiteY0" fmla="*/ 1011341 h 1011340"/>
              <a:gd name="connsiteX1" fmla="*/ 1951766 w 2493249"/>
              <a:gd name="connsiteY1" fmla="*/ 113964 h 1011340"/>
              <a:gd name="connsiteX2" fmla="*/ 1938926 w 2493249"/>
              <a:gd name="connsiteY2" fmla="*/ 0 h 1011340"/>
              <a:gd name="connsiteX3" fmla="*/ 2493249 w 2493249"/>
              <a:gd name="connsiteY3" fmla="*/ 299004 h 1011340"/>
              <a:gd name="connsiteX4" fmla="*/ 2016577 w 2493249"/>
              <a:gd name="connsiteY4" fmla="*/ 689180 h 1011340"/>
              <a:gd name="connsiteX5" fmla="*/ 2003737 w 2493249"/>
              <a:gd name="connsiteY5" fmla="*/ 575216 h 1011340"/>
              <a:gd name="connsiteX6" fmla="*/ 0 w 2493249"/>
              <a:gd name="connsiteY6" fmla="*/ 1011341 h 1011340"/>
              <a:gd name="connsiteX0" fmla="*/ -1 w 2978644"/>
              <a:gd name="connsiteY0" fmla="*/ 1168094 h 1168093"/>
              <a:gd name="connsiteX1" fmla="*/ 2437161 w 2978644"/>
              <a:gd name="connsiteY1" fmla="*/ 113964 h 1168093"/>
              <a:gd name="connsiteX2" fmla="*/ 2424321 w 2978644"/>
              <a:gd name="connsiteY2" fmla="*/ 0 h 1168093"/>
              <a:gd name="connsiteX3" fmla="*/ 2978644 w 2978644"/>
              <a:gd name="connsiteY3" fmla="*/ 299004 h 1168093"/>
              <a:gd name="connsiteX4" fmla="*/ 2501972 w 2978644"/>
              <a:gd name="connsiteY4" fmla="*/ 689180 h 1168093"/>
              <a:gd name="connsiteX5" fmla="*/ 2489132 w 2978644"/>
              <a:gd name="connsiteY5" fmla="*/ 575216 h 1168093"/>
              <a:gd name="connsiteX6" fmla="*/ -1 w 2978644"/>
              <a:gd name="connsiteY6" fmla="*/ 1168094 h 1168093"/>
              <a:gd name="connsiteX0" fmla="*/ -1 w 2978644"/>
              <a:gd name="connsiteY0" fmla="*/ 1168094 h 1168093"/>
              <a:gd name="connsiteX1" fmla="*/ 2437161 w 2978644"/>
              <a:gd name="connsiteY1" fmla="*/ 113964 h 1168093"/>
              <a:gd name="connsiteX2" fmla="*/ 2424321 w 2978644"/>
              <a:gd name="connsiteY2" fmla="*/ 0 h 1168093"/>
              <a:gd name="connsiteX3" fmla="*/ 2978644 w 2978644"/>
              <a:gd name="connsiteY3" fmla="*/ 299004 h 1168093"/>
              <a:gd name="connsiteX4" fmla="*/ 2501972 w 2978644"/>
              <a:gd name="connsiteY4" fmla="*/ 689180 h 1168093"/>
              <a:gd name="connsiteX5" fmla="*/ 2488300 w 2978644"/>
              <a:gd name="connsiteY5" fmla="*/ 495813 h 1168093"/>
              <a:gd name="connsiteX6" fmla="*/ -1 w 2978644"/>
              <a:gd name="connsiteY6" fmla="*/ 1168094 h 1168093"/>
              <a:gd name="connsiteX0" fmla="*/ -1 w 2978644"/>
              <a:gd name="connsiteY0" fmla="*/ 1168094 h 1168093"/>
              <a:gd name="connsiteX1" fmla="*/ 2451792 w 2978644"/>
              <a:gd name="connsiteY1" fmla="*/ 193295 h 1168093"/>
              <a:gd name="connsiteX2" fmla="*/ 2424321 w 2978644"/>
              <a:gd name="connsiteY2" fmla="*/ 0 h 1168093"/>
              <a:gd name="connsiteX3" fmla="*/ 2978644 w 2978644"/>
              <a:gd name="connsiteY3" fmla="*/ 299004 h 1168093"/>
              <a:gd name="connsiteX4" fmla="*/ 2501972 w 2978644"/>
              <a:gd name="connsiteY4" fmla="*/ 689180 h 1168093"/>
              <a:gd name="connsiteX5" fmla="*/ 2488300 w 2978644"/>
              <a:gd name="connsiteY5" fmla="*/ 495813 h 1168093"/>
              <a:gd name="connsiteX6" fmla="*/ -1 w 2978644"/>
              <a:gd name="connsiteY6" fmla="*/ 1168094 h 1168093"/>
              <a:gd name="connsiteX0" fmla="*/ 0 w 2990421"/>
              <a:gd name="connsiteY0" fmla="*/ 1133306 h 1133306"/>
              <a:gd name="connsiteX1" fmla="*/ 2463569 w 2990421"/>
              <a:gd name="connsiteY1" fmla="*/ 193295 h 1133306"/>
              <a:gd name="connsiteX2" fmla="*/ 2436098 w 2990421"/>
              <a:gd name="connsiteY2" fmla="*/ 0 h 1133306"/>
              <a:gd name="connsiteX3" fmla="*/ 2990421 w 2990421"/>
              <a:gd name="connsiteY3" fmla="*/ 299004 h 1133306"/>
              <a:gd name="connsiteX4" fmla="*/ 2513749 w 2990421"/>
              <a:gd name="connsiteY4" fmla="*/ 689180 h 1133306"/>
              <a:gd name="connsiteX5" fmla="*/ 2500077 w 2990421"/>
              <a:gd name="connsiteY5" fmla="*/ 495813 h 1133306"/>
              <a:gd name="connsiteX6" fmla="*/ 0 w 2990421"/>
              <a:gd name="connsiteY6" fmla="*/ 1133306 h 1133306"/>
              <a:gd name="connsiteX0" fmla="*/ 0 w 3010740"/>
              <a:gd name="connsiteY0" fmla="*/ 983450 h 983450"/>
              <a:gd name="connsiteX1" fmla="*/ 2483888 w 3010740"/>
              <a:gd name="connsiteY1" fmla="*/ 193295 h 983450"/>
              <a:gd name="connsiteX2" fmla="*/ 2456417 w 3010740"/>
              <a:gd name="connsiteY2" fmla="*/ 0 h 983450"/>
              <a:gd name="connsiteX3" fmla="*/ 3010740 w 3010740"/>
              <a:gd name="connsiteY3" fmla="*/ 299004 h 983450"/>
              <a:gd name="connsiteX4" fmla="*/ 2534068 w 3010740"/>
              <a:gd name="connsiteY4" fmla="*/ 689180 h 983450"/>
              <a:gd name="connsiteX5" fmla="*/ 2520396 w 3010740"/>
              <a:gd name="connsiteY5" fmla="*/ 495813 h 983450"/>
              <a:gd name="connsiteX6" fmla="*/ 0 w 3010740"/>
              <a:gd name="connsiteY6" fmla="*/ 983450 h 98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0740" h="983450">
                <a:moveTo>
                  <a:pt x="0" y="983450"/>
                </a:moveTo>
                <a:cubicBezTo>
                  <a:pt x="291673" y="578245"/>
                  <a:pt x="1386509" y="319921"/>
                  <a:pt x="2483888" y="193295"/>
                </a:cubicBezTo>
                <a:lnTo>
                  <a:pt x="2456417" y="0"/>
                </a:lnTo>
                <a:lnTo>
                  <a:pt x="3010740" y="299004"/>
                </a:lnTo>
                <a:lnTo>
                  <a:pt x="2534068" y="689180"/>
                </a:lnTo>
                <a:lnTo>
                  <a:pt x="2520396" y="495813"/>
                </a:lnTo>
                <a:cubicBezTo>
                  <a:pt x="1534207" y="546464"/>
                  <a:pt x="359219" y="680050"/>
                  <a:pt x="0" y="98345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40000"/>
            </a:schemeClr>
          </a:solidFill>
          <a:ln w="3175"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4E23F21-A592-46E0-A7F0-05CAAC25C376}"/>
              </a:ext>
            </a:extLst>
          </p:cNvPr>
          <p:cNvGrpSpPr/>
          <p:nvPr/>
        </p:nvGrpSpPr>
        <p:grpSpPr>
          <a:xfrm>
            <a:off x="2429642" y="11755596"/>
            <a:ext cx="3653086" cy="688009"/>
            <a:chOff x="2429642" y="10864648"/>
            <a:chExt cx="3653086" cy="688009"/>
          </a:xfrm>
        </p:grpSpPr>
        <p:sp>
          <p:nvSpPr>
            <p:cNvPr id="122" name="テキスト ボックス 2">
              <a:extLst>
                <a:ext uri="{FF2B5EF4-FFF2-40B4-BE49-F238E27FC236}">
                  <a16:creationId xmlns:a16="http://schemas.microsoft.com/office/drawing/2014/main" id="{083E8B2C-255B-48AE-91DE-477B4328EFED}"/>
                </a:ext>
              </a:extLst>
            </p:cNvPr>
            <p:cNvSpPr txBox="1"/>
            <p:nvPr/>
          </p:nvSpPr>
          <p:spPr>
            <a:xfrm>
              <a:off x="2586258" y="10864648"/>
              <a:ext cx="3496470" cy="688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33"/>
                </a:lnSpc>
              </a:pPr>
              <a:r>
                <a:rPr kumimoji="1"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去掉突圆部 </a:t>
              </a:r>
              <a:endParaRPr kumimoji="1"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>
                <a:lnSpc>
                  <a:spcPts val="2533"/>
                </a:lnSpc>
              </a:pPr>
              <a:r>
                <a:rPr kumimoji="1" lang="en-US" altLang="zh-CN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   </a:t>
              </a:r>
              <a:r>
                <a:rPr kumimoji="1"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可作为电动化部品的传动轴使用</a:t>
              </a:r>
              <a:endParaRPr kumimoji="1" lang="en-US" altLang="ja-JP" sz="1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3" name="正方形/長方形 122">
              <a:extLst>
                <a:ext uri="{FF2B5EF4-FFF2-40B4-BE49-F238E27FC236}">
                  <a16:creationId xmlns:a16="http://schemas.microsoft.com/office/drawing/2014/main" id="{60E02E7E-4B95-4BDA-AFF8-CAF1A5E1D1B9}"/>
                </a:ext>
              </a:extLst>
            </p:cNvPr>
            <p:cNvSpPr/>
            <p:nvPr/>
          </p:nvSpPr>
          <p:spPr>
            <a:xfrm>
              <a:off x="2429642" y="10977249"/>
              <a:ext cx="180000" cy="180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  <a:headEnd type="triangle" w="lg" len="lg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24" name="図形 233">
            <a:extLst>
              <a:ext uri="{FF2B5EF4-FFF2-40B4-BE49-F238E27FC236}">
                <a16:creationId xmlns:a16="http://schemas.microsoft.com/office/drawing/2014/main" id="{2C7A8DFD-179B-447E-9ADF-663B11AD9E4A}"/>
              </a:ext>
            </a:extLst>
          </p:cNvPr>
          <p:cNvSpPr/>
          <p:nvPr/>
        </p:nvSpPr>
        <p:spPr>
          <a:xfrm rot="4087969">
            <a:off x="8098225" y="12778823"/>
            <a:ext cx="827873" cy="587002"/>
          </a:xfrm>
          <a:custGeom>
            <a:avLst/>
            <a:gdLst>
              <a:gd name="connsiteX0" fmla="*/ 0 w 2625062"/>
              <a:gd name="connsiteY0" fmla="*/ 911710 h 911710"/>
              <a:gd name="connsiteX1" fmla="*/ 2083579 w 2625062"/>
              <a:gd name="connsiteY1" fmla="*/ 113964 h 911710"/>
              <a:gd name="connsiteX2" fmla="*/ 2070739 w 2625062"/>
              <a:gd name="connsiteY2" fmla="*/ 0 h 911710"/>
              <a:gd name="connsiteX3" fmla="*/ 2625062 w 2625062"/>
              <a:gd name="connsiteY3" fmla="*/ 299004 h 911710"/>
              <a:gd name="connsiteX4" fmla="*/ 2148390 w 2625062"/>
              <a:gd name="connsiteY4" fmla="*/ 689180 h 911710"/>
              <a:gd name="connsiteX5" fmla="*/ 2135550 w 2625062"/>
              <a:gd name="connsiteY5" fmla="*/ 575216 h 911710"/>
              <a:gd name="connsiteX6" fmla="*/ 0 w 2625062"/>
              <a:gd name="connsiteY6" fmla="*/ 911710 h 911710"/>
              <a:gd name="connsiteX0" fmla="*/ 0 w 2336280"/>
              <a:gd name="connsiteY0" fmla="*/ 1325917 h 1325917"/>
              <a:gd name="connsiteX1" fmla="*/ 1794797 w 2336280"/>
              <a:gd name="connsiteY1" fmla="*/ 113964 h 1325917"/>
              <a:gd name="connsiteX2" fmla="*/ 1781957 w 2336280"/>
              <a:gd name="connsiteY2" fmla="*/ 0 h 1325917"/>
              <a:gd name="connsiteX3" fmla="*/ 2336280 w 2336280"/>
              <a:gd name="connsiteY3" fmla="*/ 299004 h 1325917"/>
              <a:gd name="connsiteX4" fmla="*/ 1859608 w 2336280"/>
              <a:gd name="connsiteY4" fmla="*/ 689180 h 1325917"/>
              <a:gd name="connsiteX5" fmla="*/ 1846768 w 2336280"/>
              <a:gd name="connsiteY5" fmla="*/ 575216 h 1325917"/>
              <a:gd name="connsiteX6" fmla="*/ 0 w 2336280"/>
              <a:gd name="connsiteY6" fmla="*/ 1325917 h 1325917"/>
              <a:gd name="connsiteX0" fmla="*/ 0 w 2336280"/>
              <a:gd name="connsiteY0" fmla="*/ 1325917 h 1325917"/>
              <a:gd name="connsiteX1" fmla="*/ 1794797 w 2336280"/>
              <a:gd name="connsiteY1" fmla="*/ 113964 h 1325917"/>
              <a:gd name="connsiteX2" fmla="*/ 1781957 w 2336280"/>
              <a:gd name="connsiteY2" fmla="*/ 0 h 1325917"/>
              <a:gd name="connsiteX3" fmla="*/ 2336280 w 2336280"/>
              <a:gd name="connsiteY3" fmla="*/ 299004 h 1325917"/>
              <a:gd name="connsiteX4" fmla="*/ 1859608 w 2336280"/>
              <a:gd name="connsiteY4" fmla="*/ 689180 h 1325917"/>
              <a:gd name="connsiteX5" fmla="*/ 1846768 w 2336280"/>
              <a:gd name="connsiteY5" fmla="*/ 575216 h 1325917"/>
              <a:gd name="connsiteX6" fmla="*/ 0 w 2336280"/>
              <a:gd name="connsiteY6" fmla="*/ 1325917 h 1325917"/>
              <a:gd name="connsiteX0" fmla="*/ 0 w 2493249"/>
              <a:gd name="connsiteY0" fmla="*/ 1011341 h 1011342"/>
              <a:gd name="connsiteX1" fmla="*/ 1951766 w 2493249"/>
              <a:gd name="connsiteY1" fmla="*/ 113964 h 1011342"/>
              <a:gd name="connsiteX2" fmla="*/ 1938926 w 2493249"/>
              <a:gd name="connsiteY2" fmla="*/ 0 h 1011342"/>
              <a:gd name="connsiteX3" fmla="*/ 2493249 w 2493249"/>
              <a:gd name="connsiteY3" fmla="*/ 299004 h 1011342"/>
              <a:gd name="connsiteX4" fmla="*/ 2016577 w 2493249"/>
              <a:gd name="connsiteY4" fmla="*/ 689180 h 1011342"/>
              <a:gd name="connsiteX5" fmla="*/ 2003737 w 2493249"/>
              <a:gd name="connsiteY5" fmla="*/ 575216 h 1011342"/>
              <a:gd name="connsiteX6" fmla="*/ 0 w 2493249"/>
              <a:gd name="connsiteY6" fmla="*/ 1011341 h 1011342"/>
              <a:gd name="connsiteX0" fmla="*/ 0 w 2493249"/>
              <a:gd name="connsiteY0" fmla="*/ 1011341 h 1011340"/>
              <a:gd name="connsiteX1" fmla="*/ 1951766 w 2493249"/>
              <a:gd name="connsiteY1" fmla="*/ 113964 h 1011340"/>
              <a:gd name="connsiteX2" fmla="*/ 1938926 w 2493249"/>
              <a:gd name="connsiteY2" fmla="*/ 0 h 1011340"/>
              <a:gd name="connsiteX3" fmla="*/ 2493249 w 2493249"/>
              <a:gd name="connsiteY3" fmla="*/ 299004 h 1011340"/>
              <a:gd name="connsiteX4" fmla="*/ 2016577 w 2493249"/>
              <a:gd name="connsiteY4" fmla="*/ 689180 h 1011340"/>
              <a:gd name="connsiteX5" fmla="*/ 2003737 w 2493249"/>
              <a:gd name="connsiteY5" fmla="*/ 575216 h 1011340"/>
              <a:gd name="connsiteX6" fmla="*/ 0 w 2493249"/>
              <a:gd name="connsiteY6" fmla="*/ 1011341 h 1011340"/>
              <a:gd name="connsiteX0" fmla="*/ -1 w 2978644"/>
              <a:gd name="connsiteY0" fmla="*/ 1168094 h 1168093"/>
              <a:gd name="connsiteX1" fmla="*/ 2437161 w 2978644"/>
              <a:gd name="connsiteY1" fmla="*/ 113964 h 1168093"/>
              <a:gd name="connsiteX2" fmla="*/ 2424321 w 2978644"/>
              <a:gd name="connsiteY2" fmla="*/ 0 h 1168093"/>
              <a:gd name="connsiteX3" fmla="*/ 2978644 w 2978644"/>
              <a:gd name="connsiteY3" fmla="*/ 299004 h 1168093"/>
              <a:gd name="connsiteX4" fmla="*/ 2501972 w 2978644"/>
              <a:gd name="connsiteY4" fmla="*/ 689180 h 1168093"/>
              <a:gd name="connsiteX5" fmla="*/ 2489132 w 2978644"/>
              <a:gd name="connsiteY5" fmla="*/ 575216 h 1168093"/>
              <a:gd name="connsiteX6" fmla="*/ -1 w 2978644"/>
              <a:gd name="connsiteY6" fmla="*/ 1168094 h 1168093"/>
              <a:gd name="connsiteX0" fmla="*/ -1 w 2978644"/>
              <a:gd name="connsiteY0" fmla="*/ 1168094 h 1168093"/>
              <a:gd name="connsiteX1" fmla="*/ 2437161 w 2978644"/>
              <a:gd name="connsiteY1" fmla="*/ 113964 h 1168093"/>
              <a:gd name="connsiteX2" fmla="*/ 2424321 w 2978644"/>
              <a:gd name="connsiteY2" fmla="*/ 0 h 1168093"/>
              <a:gd name="connsiteX3" fmla="*/ 2978644 w 2978644"/>
              <a:gd name="connsiteY3" fmla="*/ 299004 h 1168093"/>
              <a:gd name="connsiteX4" fmla="*/ 2501972 w 2978644"/>
              <a:gd name="connsiteY4" fmla="*/ 689180 h 1168093"/>
              <a:gd name="connsiteX5" fmla="*/ 2488300 w 2978644"/>
              <a:gd name="connsiteY5" fmla="*/ 495813 h 1168093"/>
              <a:gd name="connsiteX6" fmla="*/ -1 w 2978644"/>
              <a:gd name="connsiteY6" fmla="*/ 1168094 h 1168093"/>
              <a:gd name="connsiteX0" fmla="*/ -1 w 2978644"/>
              <a:gd name="connsiteY0" fmla="*/ 1168094 h 1168093"/>
              <a:gd name="connsiteX1" fmla="*/ 2451792 w 2978644"/>
              <a:gd name="connsiteY1" fmla="*/ 193295 h 1168093"/>
              <a:gd name="connsiteX2" fmla="*/ 2424321 w 2978644"/>
              <a:gd name="connsiteY2" fmla="*/ 0 h 1168093"/>
              <a:gd name="connsiteX3" fmla="*/ 2978644 w 2978644"/>
              <a:gd name="connsiteY3" fmla="*/ 299004 h 1168093"/>
              <a:gd name="connsiteX4" fmla="*/ 2501972 w 2978644"/>
              <a:gd name="connsiteY4" fmla="*/ 689180 h 1168093"/>
              <a:gd name="connsiteX5" fmla="*/ 2488300 w 2978644"/>
              <a:gd name="connsiteY5" fmla="*/ 495813 h 1168093"/>
              <a:gd name="connsiteX6" fmla="*/ -1 w 2978644"/>
              <a:gd name="connsiteY6" fmla="*/ 1168094 h 1168093"/>
              <a:gd name="connsiteX0" fmla="*/ 0 w 2990421"/>
              <a:gd name="connsiteY0" fmla="*/ 1133306 h 1133306"/>
              <a:gd name="connsiteX1" fmla="*/ 2463569 w 2990421"/>
              <a:gd name="connsiteY1" fmla="*/ 193295 h 1133306"/>
              <a:gd name="connsiteX2" fmla="*/ 2436098 w 2990421"/>
              <a:gd name="connsiteY2" fmla="*/ 0 h 1133306"/>
              <a:gd name="connsiteX3" fmla="*/ 2990421 w 2990421"/>
              <a:gd name="connsiteY3" fmla="*/ 299004 h 1133306"/>
              <a:gd name="connsiteX4" fmla="*/ 2513749 w 2990421"/>
              <a:gd name="connsiteY4" fmla="*/ 689180 h 1133306"/>
              <a:gd name="connsiteX5" fmla="*/ 2500077 w 2990421"/>
              <a:gd name="connsiteY5" fmla="*/ 495813 h 1133306"/>
              <a:gd name="connsiteX6" fmla="*/ 0 w 2990421"/>
              <a:gd name="connsiteY6" fmla="*/ 1133306 h 1133306"/>
              <a:gd name="connsiteX0" fmla="*/ 0 w 3010740"/>
              <a:gd name="connsiteY0" fmla="*/ 983450 h 983450"/>
              <a:gd name="connsiteX1" fmla="*/ 2483888 w 3010740"/>
              <a:gd name="connsiteY1" fmla="*/ 193295 h 983450"/>
              <a:gd name="connsiteX2" fmla="*/ 2456417 w 3010740"/>
              <a:gd name="connsiteY2" fmla="*/ 0 h 983450"/>
              <a:gd name="connsiteX3" fmla="*/ 3010740 w 3010740"/>
              <a:gd name="connsiteY3" fmla="*/ 299004 h 983450"/>
              <a:gd name="connsiteX4" fmla="*/ 2534068 w 3010740"/>
              <a:gd name="connsiteY4" fmla="*/ 689180 h 983450"/>
              <a:gd name="connsiteX5" fmla="*/ 2520396 w 3010740"/>
              <a:gd name="connsiteY5" fmla="*/ 495813 h 983450"/>
              <a:gd name="connsiteX6" fmla="*/ 0 w 3010740"/>
              <a:gd name="connsiteY6" fmla="*/ 983450 h 98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0740" h="983450">
                <a:moveTo>
                  <a:pt x="0" y="983450"/>
                </a:moveTo>
                <a:cubicBezTo>
                  <a:pt x="291673" y="578245"/>
                  <a:pt x="1386509" y="319921"/>
                  <a:pt x="2483888" y="193295"/>
                </a:cubicBezTo>
                <a:lnTo>
                  <a:pt x="2456417" y="0"/>
                </a:lnTo>
                <a:lnTo>
                  <a:pt x="3010740" y="299004"/>
                </a:lnTo>
                <a:lnTo>
                  <a:pt x="2534068" y="689180"/>
                </a:lnTo>
                <a:lnTo>
                  <a:pt x="2520396" y="495813"/>
                </a:lnTo>
                <a:cubicBezTo>
                  <a:pt x="1534207" y="546464"/>
                  <a:pt x="359219" y="680050"/>
                  <a:pt x="0" y="98345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40000"/>
            </a:schemeClr>
          </a:solidFill>
          <a:ln w="3175">
            <a:solidFill>
              <a:schemeClr val="bg1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25" name="Rectangle 53">
            <a:extLst>
              <a:ext uri="{FF2B5EF4-FFF2-40B4-BE49-F238E27FC236}">
                <a16:creationId xmlns:a16="http://schemas.microsoft.com/office/drawing/2014/main" id="{B23DC8E8-5343-4FC2-9CF1-4EB7717B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355" y="14901355"/>
            <a:ext cx="12211051" cy="65031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最大限度地活用阿兹米特的技术力量，拓展电动化部品（传动轴）的新规订单</a:t>
            </a:r>
            <a:endParaRPr lang="ja-JP" altLang="en-US" sz="2400" b="1" kern="0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  <p:pic>
        <p:nvPicPr>
          <p:cNvPr id="12" name="図 11" descr="図形, 四角形&#10;&#10;自動的に生成された説明">
            <a:extLst>
              <a:ext uri="{FF2B5EF4-FFF2-40B4-BE49-F238E27FC236}">
                <a16:creationId xmlns:a16="http://schemas.microsoft.com/office/drawing/2014/main" id="{51868038-F6B1-497B-80EC-432AE2E9CC0A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49" y="13328319"/>
            <a:ext cx="5400000" cy="1164225"/>
          </a:xfrm>
          <a:prstGeom prst="rect">
            <a:avLst/>
          </a:prstGeom>
        </p:spPr>
      </p:pic>
      <p:sp>
        <p:nvSpPr>
          <p:cNvPr id="126" name="テキスト ボックス 2">
            <a:extLst>
              <a:ext uri="{FF2B5EF4-FFF2-40B4-BE49-F238E27FC236}">
                <a16:creationId xmlns:a16="http://schemas.microsoft.com/office/drawing/2014/main" id="{E6C21BA9-A211-4747-A544-6E136A78468C}"/>
              </a:ext>
            </a:extLst>
          </p:cNvPr>
          <p:cNvSpPr txBox="1"/>
          <p:nvPr/>
        </p:nvSpPr>
        <p:spPr>
          <a:xfrm>
            <a:off x="8334042" y="14398948"/>
            <a:ext cx="1330814" cy="367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33"/>
              </a:lnSpc>
            </a:pPr>
            <a:r>
              <a:rPr kumimoji="1" lang="en-US" altLang="ja-JP" sz="16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Motor-Shaft</a:t>
            </a:r>
          </a:p>
        </p:txBody>
      </p:sp>
      <p:pic>
        <p:nvPicPr>
          <p:cNvPr id="103" name="図 116">
            <a:extLst>
              <a:ext uri="{FF2B5EF4-FFF2-40B4-BE49-F238E27FC236}">
                <a16:creationId xmlns:a16="http://schemas.microsoft.com/office/drawing/2014/main" id="{5491D9D2-390E-46AE-898A-E2762347D8A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84378" y="100856"/>
            <a:ext cx="3337289" cy="693993"/>
          </a:xfrm>
          <a:prstGeom prst="rect">
            <a:avLst/>
          </a:prstGeom>
        </p:spPr>
      </p:pic>
      <p:sp>
        <p:nvSpPr>
          <p:cNvPr id="110" name="Rectangle 53">
            <a:extLst>
              <a:ext uri="{FF2B5EF4-FFF2-40B4-BE49-F238E27FC236}">
                <a16:creationId xmlns:a16="http://schemas.microsoft.com/office/drawing/2014/main" id="{0AD09E19-A082-468F-BC78-9430A875F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0724" y="10138129"/>
            <a:ext cx="12211051" cy="65031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可根据客户的要求，从锻造</a:t>
            </a:r>
            <a:r>
              <a:rPr lang="en-US" altLang="zh-CN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~</a:t>
            </a:r>
            <a:r>
              <a:rPr lang="zh-CN" altLang="en-US" sz="2400" b="1" kern="0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itchFamily="50" charset="-128"/>
              </a:rPr>
              <a:t>切削实现整体加工，为客户提供最优的产品</a:t>
            </a:r>
            <a:endParaRPr lang="ja-JP" altLang="en-US" sz="2400" b="1" kern="0" dirty="0"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161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 descr="图标&#10;&#10;描述已自动生成">
            <a:extLst>
              <a:ext uri="{FF2B5EF4-FFF2-40B4-BE49-F238E27FC236}">
                <a16:creationId xmlns:a16="http://schemas.microsoft.com/office/drawing/2014/main" id="{0053D667-0E3C-4F24-8F2A-1618A1280C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3" y="2524099"/>
            <a:ext cx="4172305" cy="3053682"/>
          </a:xfrm>
          <a:prstGeom prst="rect">
            <a:avLst/>
          </a:prstGeom>
        </p:spPr>
      </p:pic>
      <p:sp>
        <p:nvSpPr>
          <p:cNvPr id="4" name="Rectangle 37">
            <a:extLst>
              <a:ext uri="{FF2B5EF4-FFF2-40B4-BE49-F238E27FC236}">
                <a16:creationId xmlns:a16="http://schemas.microsoft.com/office/drawing/2014/main" id="{F8039459-68FE-415D-A1C6-CEFAD3C0A2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56796" y="705360"/>
            <a:ext cx="5827236" cy="646331"/>
          </a:xfrm>
          <a:noFill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面向电动化新产品的开发</a:t>
            </a:r>
            <a:endParaRPr lang="ja-JP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11D17B35-AF28-43A5-82B7-8AEE26644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349" y="1509577"/>
            <a:ext cx="12192000" cy="46166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充电口指示灯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0000000-0008-0000-0100-000059000000}"/>
              </a:ext>
            </a:extLst>
          </p:cNvPr>
          <p:cNvGrpSpPr/>
          <p:nvPr/>
        </p:nvGrpSpPr>
        <p:grpSpPr>
          <a:xfrm>
            <a:off x="7250385" y="2748594"/>
            <a:ext cx="3564134" cy="1689979"/>
            <a:chOff x="0" y="0"/>
            <a:chExt cx="3967" cy="1918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00000000-0008-0000-0100-000051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7EFF6"/>
                </a:clrFrom>
                <a:clrTo>
                  <a:srgbClr val="E7EFF6">
                    <a:alpha val="0"/>
                  </a:srgbClr>
                </a:clrTo>
              </a:clrChange>
            </a:blip>
            <a:srcRect r="461" b="2221"/>
            <a:stretch>
              <a:fillRect/>
            </a:stretch>
          </p:blipFill>
          <p:spPr>
            <a:xfrm>
              <a:off x="0" y="0"/>
              <a:ext cx="3967" cy="191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0000000-0008-0000-0100-000053000000}"/>
                </a:ext>
              </a:extLst>
            </p:cNvPr>
            <p:cNvSpPr/>
            <p:nvPr/>
          </p:nvSpPr>
          <p:spPr>
            <a:xfrm>
              <a:off x="519" y="969"/>
              <a:ext cx="1155" cy="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0000000-0008-0000-0100-000055000000}"/>
                </a:ext>
              </a:extLst>
            </p:cNvPr>
            <p:cNvSpPr/>
            <p:nvPr/>
          </p:nvSpPr>
          <p:spPr>
            <a:xfrm>
              <a:off x="1621" y="976"/>
              <a:ext cx="722" cy="3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00000000-0008-0000-0100-000056000000}"/>
                </a:ext>
              </a:extLst>
            </p:cNvPr>
            <p:cNvCxnSpPr/>
            <p:nvPr/>
          </p:nvCxnSpPr>
          <p:spPr>
            <a:xfrm flipV="1">
              <a:off x="1707" y="953"/>
              <a:ext cx="0" cy="45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00000000-0008-0000-0100-000057000000}"/>
                </a:ext>
              </a:extLst>
            </p:cNvPr>
            <p:cNvCxnSpPr/>
            <p:nvPr/>
          </p:nvCxnSpPr>
          <p:spPr>
            <a:xfrm flipV="1">
              <a:off x="1854" y="942"/>
              <a:ext cx="0" cy="424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0000000-0008-0000-0100-000058000000}"/>
                </a:ext>
              </a:extLst>
            </p:cNvPr>
            <p:cNvSpPr/>
            <p:nvPr/>
          </p:nvSpPr>
          <p:spPr>
            <a:xfrm>
              <a:off x="2315" y="1029"/>
              <a:ext cx="1424" cy="3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9AF39515-18BF-4593-A795-C60280EC462F}"/>
              </a:ext>
            </a:extLst>
          </p:cNvPr>
          <p:cNvCxnSpPr>
            <a:cxnSpLocks/>
          </p:cNvCxnSpPr>
          <p:nvPr/>
        </p:nvCxnSpPr>
        <p:spPr>
          <a:xfrm flipH="1" flipV="1">
            <a:off x="764039" y="4824279"/>
            <a:ext cx="651633" cy="231007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52">
            <a:extLst>
              <a:ext uri="{FF2B5EF4-FFF2-40B4-BE49-F238E27FC236}">
                <a16:creationId xmlns:a16="http://schemas.microsoft.com/office/drawing/2014/main" id="{63198C8F-C159-4F0A-847E-4D94E132C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30" y="4488822"/>
            <a:ext cx="762744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车</a:t>
            </a:r>
            <a:r>
              <a:rPr lang="ja-JP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体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27ED9340-3100-4F29-B751-7D8789616715}"/>
              </a:ext>
            </a:extLst>
          </p:cNvPr>
          <p:cNvCxnSpPr>
            <a:cxnSpLocks/>
          </p:cNvCxnSpPr>
          <p:nvPr/>
        </p:nvCxnSpPr>
        <p:spPr>
          <a:xfrm flipH="1" flipV="1">
            <a:off x="3297009" y="4291201"/>
            <a:ext cx="1192310" cy="1139753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152">
            <a:extLst>
              <a:ext uri="{FF2B5EF4-FFF2-40B4-BE49-F238E27FC236}">
                <a16:creationId xmlns:a16="http://schemas.microsoft.com/office/drawing/2014/main" id="{373154AB-C480-41F5-8A8F-12E11F0C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165" y="5344136"/>
            <a:ext cx="1719914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指示灯位置一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AE429162-D757-40F9-9E2B-6D4D06277110}"/>
              </a:ext>
            </a:extLst>
          </p:cNvPr>
          <p:cNvCxnSpPr>
            <a:cxnSpLocks/>
          </p:cNvCxnSpPr>
          <p:nvPr/>
        </p:nvCxnSpPr>
        <p:spPr>
          <a:xfrm flipH="1" flipV="1">
            <a:off x="2101533" y="4458711"/>
            <a:ext cx="2387785" cy="972242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FFBAEBB-047F-427B-9C30-D6D9AFD02210}"/>
              </a:ext>
            </a:extLst>
          </p:cNvPr>
          <p:cNvCxnSpPr>
            <a:cxnSpLocks/>
          </p:cNvCxnSpPr>
          <p:nvPr/>
        </p:nvCxnSpPr>
        <p:spPr>
          <a:xfrm flipH="1">
            <a:off x="2504590" y="2383350"/>
            <a:ext cx="754319" cy="1097209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152">
            <a:extLst>
              <a:ext uri="{FF2B5EF4-FFF2-40B4-BE49-F238E27FC236}">
                <a16:creationId xmlns:a16="http://schemas.microsoft.com/office/drawing/2014/main" id="{5CD2E55F-4ADB-48EB-A1F7-C0A302CAD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009" y="2131190"/>
            <a:ext cx="1719914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指示灯位置二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Text Box 152">
            <a:extLst>
              <a:ext uri="{FF2B5EF4-FFF2-40B4-BE49-F238E27FC236}">
                <a16:creationId xmlns:a16="http://schemas.microsoft.com/office/drawing/2014/main" id="{FAD9340F-272A-4B42-AD4A-A4B8CA09C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09" y="5750645"/>
            <a:ext cx="6096000" cy="34500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功 能：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 以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LIN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为通信桥梁，发光模组为发光源，透过透光胶膜显示各种模式：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例：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充电中模式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---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蓝色闪灭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充满电模式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---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蓝色灯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异常模式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---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亮黄闪灭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系统故障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---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亮红闪灭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4" name="Text Box 152">
            <a:extLst>
              <a:ext uri="{FF2B5EF4-FFF2-40B4-BE49-F238E27FC236}">
                <a16:creationId xmlns:a16="http://schemas.microsoft.com/office/drawing/2014/main" id="{22105FBB-0FF6-4556-86EB-C6E52F18E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215" y="5520662"/>
            <a:ext cx="3748574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应用场景：</a:t>
            </a:r>
            <a:r>
              <a:rPr lang="zh-CN" altLang="en-US" sz="2000" u="sng" dirty="0">
                <a:latin typeface="宋体" panose="02010600030101010101" pitchFamily="2" charset="-122"/>
                <a:ea typeface="宋体" panose="02010600030101010101" pitchFamily="2" charset="-122"/>
              </a:rPr>
              <a:t>引用于汽车之家网</a:t>
            </a:r>
            <a:endParaRPr lang="en-US" altLang="ja-JP" sz="2000" u="sng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6" name="图片 45" descr="图片包含 游戏机, 物体&#10;&#10;描述已自动生成">
            <a:extLst>
              <a:ext uri="{FF2B5EF4-FFF2-40B4-BE49-F238E27FC236}">
                <a16:creationId xmlns:a16="http://schemas.microsoft.com/office/drawing/2014/main" id="{FCE58F76-5DFB-4997-B361-104CE1852E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4" y="10412541"/>
            <a:ext cx="4389025" cy="2808380"/>
          </a:xfrm>
          <a:prstGeom prst="rect">
            <a:avLst/>
          </a:prstGeom>
        </p:spPr>
      </p:pic>
      <p:sp>
        <p:nvSpPr>
          <p:cNvPr id="62" name="Text Box 152">
            <a:extLst>
              <a:ext uri="{FF2B5EF4-FFF2-40B4-BE49-F238E27FC236}">
                <a16:creationId xmlns:a16="http://schemas.microsoft.com/office/drawing/2014/main" id="{C48A069A-7CCC-41B2-A4AF-0125406FB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492" y="2201417"/>
            <a:ext cx="2019801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指示灯透光原理：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4" name="Text Box 152">
            <a:extLst>
              <a:ext uri="{FF2B5EF4-FFF2-40B4-BE49-F238E27FC236}">
                <a16:creationId xmlns:a16="http://schemas.microsoft.com/office/drawing/2014/main" id="{BAEA9293-5F3B-4321-9C81-F65F0943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04" y="13370572"/>
            <a:ext cx="6096000" cy="12955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加工技术：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 结合公司几十年的切削、研磨、热处理的丰富经验，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为客户开发最合适的高品质的机能件产品；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25714197-6B87-42A6-B599-274DE67FB46F}"/>
              </a:ext>
            </a:extLst>
          </p:cNvPr>
          <p:cNvCxnSpPr>
            <a:cxnSpLocks/>
          </p:cNvCxnSpPr>
          <p:nvPr/>
        </p:nvCxnSpPr>
        <p:spPr>
          <a:xfrm>
            <a:off x="2347337" y="11315530"/>
            <a:ext cx="262499" cy="271360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152">
            <a:extLst>
              <a:ext uri="{FF2B5EF4-FFF2-40B4-BE49-F238E27FC236}">
                <a16:creationId xmlns:a16="http://schemas.microsoft.com/office/drawing/2014/main" id="{E8070733-6976-4E66-B028-E8554EF9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296" y="10939239"/>
            <a:ext cx="1346050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车削、研磨</a:t>
            </a:r>
            <a:endParaRPr lang="en-US" altLang="ja-JP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0CE47ABC-3396-4722-9BB0-D098D73F1922}"/>
              </a:ext>
            </a:extLst>
          </p:cNvPr>
          <p:cNvCxnSpPr>
            <a:cxnSpLocks/>
          </p:cNvCxnSpPr>
          <p:nvPr/>
        </p:nvCxnSpPr>
        <p:spPr>
          <a:xfrm>
            <a:off x="3949263" y="10435365"/>
            <a:ext cx="262499" cy="271360"/>
          </a:xfrm>
          <a:prstGeom prst="straightConnector1">
            <a:avLst/>
          </a:prstGeom>
          <a:ln w="1905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152">
            <a:extLst>
              <a:ext uri="{FF2B5EF4-FFF2-40B4-BE49-F238E27FC236}">
                <a16:creationId xmlns:a16="http://schemas.microsoft.com/office/drawing/2014/main" id="{33D714AF-7998-4611-A7DC-EACC6D873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053" y="10104839"/>
            <a:ext cx="1346050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整体热处理</a:t>
            </a:r>
            <a:endParaRPr lang="en-US" altLang="ja-JP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3" name="Text Box 152">
            <a:extLst>
              <a:ext uri="{FF2B5EF4-FFF2-40B4-BE49-F238E27FC236}">
                <a16:creationId xmlns:a16="http://schemas.microsoft.com/office/drawing/2014/main" id="{2A8A2A0C-64BC-4E2B-88A4-787A2B3F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852" y="10151827"/>
            <a:ext cx="3612391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应用场景：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驱动马达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发电马达</a:t>
            </a:r>
            <a:endParaRPr lang="en-US" altLang="ja-JP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7AF36FE5-8E2C-4505-997D-C215A21E7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836" y="6161363"/>
            <a:ext cx="4847869" cy="2868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E4F85A42-90D7-4FAB-9560-695336EF1A8E}"/>
              </a:ext>
            </a:extLst>
          </p:cNvPr>
          <p:cNvCxnSpPr>
            <a:cxnSpLocks/>
          </p:cNvCxnSpPr>
          <p:nvPr/>
        </p:nvCxnSpPr>
        <p:spPr>
          <a:xfrm flipH="1">
            <a:off x="10659312" y="7419235"/>
            <a:ext cx="391212" cy="3752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 descr="图片包含 游戏机, 物体&#10;&#10;描述已自动生成">
            <a:extLst>
              <a:ext uri="{FF2B5EF4-FFF2-40B4-BE49-F238E27FC236}">
                <a16:creationId xmlns:a16="http://schemas.microsoft.com/office/drawing/2014/main" id="{0F015413-E9D0-41E8-85BF-93AED54637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224">
            <a:off x="-163102" y="311913"/>
            <a:ext cx="1486789" cy="951343"/>
          </a:xfrm>
          <a:prstGeom prst="rect">
            <a:avLst/>
          </a:prstGeom>
        </p:spPr>
      </p:pic>
      <p:pic>
        <p:nvPicPr>
          <p:cNvPr id="56" name="图片 55" descr="图标&#10;&#10;描述已自动生成">
            <a:extLst>
              <a:ext uri="{FF2B5EF4-FFF2-40B4-BE49-F238E27FC236}">
                <a16:creationId xmlns:a16="http://schemas.microsoft.com/office/drawing/2014/main" id="{FA90A0C9-E28B-40A0-9BE5-311F92F0C0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7" y="327377"/>
            <a:ext cx="1439104" cy="1053271"/>
          </a:xfrm>
          <a:prstGeom prst="rect">
            <a:avLst/>
          </a:prstGeom>
        </p:spPr>
      </p:pic>
      <p:pic>
        <p:nvPicPr>
          <p:cNvPr id="48" name="図 116">
            <a:extLst>
              <a:ext uri="{FF2B5EF4-FFF2-40B4-BE49-F238E27FC236}">
                <a16:creationId xmlns:a16="http://schemas.microsoft.com/office/drawing/2014/main" id="{3AA10E14-D800-43C1-9676-0BD487F27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378" y="100856"/>
            <a:ext cx="3337289" cy="693993"/>
          </a:xfrm>
          <a:prstGeom prst="rect">
            <a:avLst/>
          </a:prstGeom>
        </p:spPr>
      </p:pic>
      <p:sp>
        <p:nvSpPr>
          <p:cNvPr id="49" name="Text Box 42">
            <a:extLst>
              <a:ext uri="{FF2B5EF4-FFF2-40B4-BE49-F238E27FC236}">
                <a16:creationId xmlns:a16="http://schemas.microsoft.com/office/drawing/2014/main" id="{3610A14C-2294-472F-9A89-5198A255F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725" y="9390255"/>
            <a:ext cx="12192000" cy="461665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马达轴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901871BC-02AB-4919-A4D7-AA3DEC1AE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704" y="10980362"/>
            <a:ext cx="6686963" cy="2057188"/>
          </a:xfrm>
          <a:prstGeom prst="rect">
            <a:avLst/>
          </a:prstGeom>
        </p:spPr>
      </p:pic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56EABE50-B1A1-4517-9807-99FAD1A6B731}"/>
              </a:ext>
            </a:extLst>
          </p:cNvPr>
          <p:cNvCxnSpPr>
            <a:cxnSpLocks/>
          </p:cNvCxnSpPr>
          <p:nvPr/>
        </p:nvCxnSpPr>
        <p:spPr>
          <a:xfrm flipH="1" flipV="1">
            <a:off x="8647307" y="12363376"/>
            <a:ext cx="456770" cy="510710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152">
            <a:extLst>
              <a:ext uri="{FF2B5EF4-FFF2-40B4-BE49-F238E27FC236}">
                <a16:creationId xmlns:a16="http://schemas.microsoft.com/office/drawing/2014/main" id="{57FB2CF3-27DA-47D4-BA24-16EE11F6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6791" y="12900208"/>
            <a:ext cx="1719914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Meiryo UI" panose="020B0604030504040204" pitchFamily="34" charset="-128"/>
                <a:ea typeface="Meiryo UI" panose="020B0604030504040204" pitchFamily="34" charset="-128"/>
              </a:rPr>
              <a:t>转</a:t>
            </a:r>
            <a:r>
              <a:rPr lang="ja-JP" altLang="en-US" sz="2000" dirty="0">
                <a:latin typeface="Meiryo UI" panose="020B0604030504040204" pitchFamily="34" charset="-128"/>
                <a:ea typeface="Meiryo UI" panose="020B0604030504040204" pitchFamily="34" charset="-128"/>
              </a:rPr>
              <a:t>子</a:t>
            </a:r>
            <a:endParaRPr lang="en-US" altLang="ja-JP" sz="20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73B68AED-809D-4D92-B16D-CED04EEA3AD1}"/>
              </a:ext>
            </a:extLst>
          </p:cNvPr>
          <p:cNvCxnSpPr>
            <a:cxnSpLocks/>
          </p:cNvCxnSpPr>
          <p:nvPr/>
        </p:nvCxnSpPr>
        <p:spPr>
          <a:xfrm flipH="1" flipV="1">
            <a:off x="10961997" y="12233536"/>
            <a:ext cx="456770" cy="510710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152">
            <a:extLst>
              <a:ext uri="{FF2B5EF4-FFF2-40B4-BE49-F238E27FC236}">
                <a16:creationId xmlns:a16="http://schemas.microsoft.com/office/drawing/2014/main" id="{B14D43CF-D058-4E7E-B743-75FEEF93C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481" y="12770368"/>
            <a:ext cx="700186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dirty="0">
                <a:latin typeface="Meiryo UI" panose="020B0604030504040204" pitchFamily="34" charset="-128"/>
                <a:ea typeface="Meiryo UI" panose="020B0604030504040204" pitchFamily="34" charset="-128"/>
              </a:rPr>
              <a:t>定子</a:t>
            </a:r>
            <a:endParaRPr lang="en-US" altLang="ja-JP" sz="20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FA561B55-3668-4CB5-919B-390DE094875E}"/>
              </a:ext>
            </a:extLst>
          </p:cNvPr>
          <p:cNvCxnSpPr>
            <a:cxnSpLocks/>
          </p:cNvCxnSpPr>
          <p:nvPr/>
        </p:nvCxnSpPr>
        <p:spPr>
          <a:xfrm flipV="1">
            <a:off x="6641143" y="12457630"/>
            <a:ext cx="256389" cy="587992"/>
          </a:xfrm>
          <a:prstGeom prst="straightConnector1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152">
            <a:extLst>
              <a:ext uri="{FF2B5EF4-FFF2-40B4-BE49-F238E27FC236}">
                <a16:creationId xmlns:a16="http://schemas.microsoft.com/office/drawing/2014/main" id="{E468DA4D-AE02-4925-BC46-8A3591D1C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651" y="13121011"/>
            <a:ext cx="2585002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马达轴</a:t>
            </a:r>
            <a:endParaRPr lang="en-US" altLang="ja-JP" sz="2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Text Box 152">
            <a:extLst>
              <a:ext uri="{FF2B5EF4-FFF2-40B4-BE49-F238E27FC236}">
                <a16:creationId xmlns:a16="http://schemas.microsoft.com/office/drawing/2014/main" id="{4F3995E2-87C6-4FE0-82F0-A1B769D3F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811" y="8949605"/>
            <a:ext cx="6096000" cy="3722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专利申请中）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2943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51">
            <a:extLst>
              <a:ext uri="{FF2B5EF4-FFF2-40B4-BE49-F238E27FC236}">
                <a16:creationId xmlns:a16="http://schemas.microsoft.com/office/drawing/2014/main" id="{01FDA2D6-EF44-4E4C-9A46-2A2397357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428" y="5733775"/>
            <a:ext cx="3780000" cy="4775733"/>
          </a:xfrm>
          <a:prstGeom prst="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5" name="Rectangle 151">
            <a:extLst>
              <a:ext uri="{FF2B5EF4-FFF2-40B4-BE49-F238E27FC236}">
                <a16:creationId xmlns:a16="http://schemas.microsoft.com/office/drawing/2014/main" id="{9F1EDDBB-8937-41E4-BFCF-E7C3F53D7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000" y="5733775"/>
            <a:ext cx="3780000" cy="4775733"/>
          </a:xfrm>
          <a:prstGeom prst="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38" descr="②折り曲げ状態-4">
            <a:extLst>
              <a:ext uri="{FF2B5EF4-FFF2-40B4-BE49-F238E27FC236}">
                <a16:creationId xmlns:a16="http://schemas.microsoft.com/office/drawing/2014/main" id="{A79ED279-397F-4CB9-96D1-FF73A0F2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8" t="18982" r="14621" b="30693"/>
          <a:stretch>
            <a:fillRect/>
          </a:stretch>
        </p:blipFill>
        <p:spPr bwMode="auto">
          <a:xfrm>
            <a:off x="0" y="0"/>
            <a:ext cx="1341438" cy="90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7">
            <a:extLst>
              <a:ext uri="{FF2B5EF4-FFF2-40B4-BE49-F238E27FC236}">
                <a16:creationId xmlns:a16="http://schemas.microsoft.com/office/drawing/2014/main" id="{D46531F8-A48B-46C8-8BAA-FA0A817EF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090" y="4063602"/>
            <a:ext cx="718408" cy="504825"/>
          </a:xfrm>
          <a:prstGeom prst="rightArrow">
            <a:avLst>
              <a:gd name="adj1" fmla="val 50093"/>
              <a:gd name="adj2" fmla="val 4285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Picture 109">
            <a:extLst>
              <a:ext uri="{FF2B5EF4-FFF2-40B4-BE49-F238E27FC236}">
                <a16:creationId xmlns:a16="http://schemas.microsoft.com/office/drawing/2014/main" id="{2140D481-25F5-4D17-B7E8-9806C829D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33" y="3370871"/>
            <a:ext cx="2082794" cy="183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0">
            <a:extLst>
              <a:ext uri="{FF2B5EF4-FFF2-40B4-BE49-F238E27FC236}">
                <a16:creationId xmlns:a16="http://schemas.microsoft.com/office/drawing/2014/main" id="{4F33797D-6D01-4FBA-ADD4-1F179F41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61" y="3384638"/>
            <a:ext cx="2082794" cy="181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11">
            <a:extLst>
              <a:ext uri="{FF2B5EF4-FFF2-40B4-BE49-F238E27FC236}">
                <a16:creationId xmlns:a16="http://schemas.microsoft.com/office/drawing/2014/main" id="{A10FAC80-80EC-4709-BF14-D57D3E95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7218" y="4066777"/>
            <a:ext cx="718408" cy="504825"/>
          </a:xfrm>
          <a:prstGeom prst="rightArrow">
            <a:avLst>
              <a:gd name="adj1" fmla="val 50093"/>
              <a:gd name="adj2" fmla="val 4285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Picture 112">
            <a:extLst>
              <a:ext uri="{FF2B5EF4-FFF2-40B4-BE49-F238E27FC236}">
                <a16:creationId xmlns:a16="http://schemas.microsoft.com/office/drawing/2014/main" id="{55EA01D2-054F-4688-9688-F5688C9E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589" y="3385159"/>
            <a:ext cx="2082794" cy="183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0">
            <a:extLst>
              <a:ext uri="{FF2B5EF4-FFF2-40B4-BE49-F238E27FC236}">
                <a16:creationId xmlns:a16="http://schemas.microsoft.com/office/drawing/2014/main" id="{2F384803-DC8B-4C2F-99FB-DCFC8DB3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61" y="6498546"/>
            <a:ext cx="142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21">
            <a:extLst>
              <a:ext uri="{FF2B5EF4-FFF2-40B4-BE49-F238E27FC236}">
                <a16:creationId xmlns:a16="http://schemas.microsoft.com/office/drawing/2014/main" id="{DB4494D3-96DD-43FF-B427-93805D425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20" y="8481489"/>
            <a:ext cx="1457325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123">
            <a:extLst>
              <a:ext uri="{FF2B5EF4-FFF2-40B4-BE49-F238E27FC236}">
                <a16:creationId xmlns:a16="http://schemas.microsoft.com/office/drawing/2014/main" id="{0014D1CE-E2F0-46A2-99C6-95164421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75" y="8481489"/>
            <a:ext cx="1474787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Line 124">
            <a:extLst>
              <a:ext uri="{FF2B5EF4-FFF2-40B4-BE49-F238E27FC236}">
                <a16:creationId xmlns:a16="http://schemas.microsoft.com/office/drawing/2014/main" id="{F6ECA678-2B9F-45FD-9AFA-F81D80177B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1320" y="7004958"/>
            <a:ext cx="57138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Line 130">
            <a:extLst>
              <a:ext uri="{FF2B5EF4-FFF2-40B4-BE49-F238E27FC236}">
                <a16:creationId xmlns:a16="http://schemas.microsoft.com/office/drawing/2014/main" id="{E9E3EE2B-32C9-4F87-A1DB-3CC17D0832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94960" y="9021238"/>
            <a:ext cx="180237" cy="429109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Line 131">
            <a:extLst>
              <a:ext uri="{FF2B5EF4-FFF2-40B4-BE49-F238E27FC236}">
                <a16:creationId xmlns:a16="http://schemas.microsoft.com/office/drawing/2014/main" id="{23C801B5-7679-428A-9960-B79701801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587" y="8310242"/>
            <a:ext cx="0" cy="32999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Text Box 132">
            <a:extLst>
              <a:ext uri="{FF2B5EF4-FFF2-40B4-BE49-F238E27FC236}">
                <a16:creationId xmlns:a16="http://schemas.microsoft.com/office/drawing/2014/main" id="{65727B24-E97D-4BCD-875E-7614E3730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70" y="8227568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H2</a:t>
            </a:r>
          </a:p>
        </p:txBody>
      </p:sp>
      <p:sp>
        <p:nvSpPr>
          <p:cNvPr id="34" name="Line 133">
            <a:extLst>
              <a:ext uri="{FF2B5EF4-FFF2-40B4-BE49-F238E27FC236}">
                <a16:creationId xmlns:a16="http://schemas.microsoft.com/office/drawing/2014/main" id="{E51B31A3-E72A-4E36-95CF-E7D62D554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5337" y="8292681"/>
            <a:ext cx="0" cy="34755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9" name="Picture 139">
            <a:extLst>
              <a:ext uri="{FF2B5EF4-FFF2-40B4-BE49-F238E27FC236}">
                <a16:creationId xmlns:a16="http://schemas.microsoft.com/office/drawing/2014/main" id="{1E9249B8-285A-44B9-8073-B1515D9D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9"/>
          <a:stretch>
            <a:fillRect/>
          </a:stretch>
        </p:blipFill>
        <p:spPr bwMode="auto">
          <a:xfrm>
            <a:off x="8335129" y="6811299"/>
            <a:ext cx="3572916" cy="211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Text Box 8">
            <a:extLst>
              <a:ext uri="{FF2B5EF4-FFF2-40B4-BE49-F238E27FC236}">
                <a16:creationId xmlns:a16="http://schemas.microsoft.com/office/drawing/2014/main" id="{C79473A5-7AE2-4C3B-BF7B-31105DDF7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729" y="10605670"/>
            <a:ext cx="5881271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性能・</a:t>
            </a:r>
            <a:r>
              <a: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试样</a:t>
            </a:r>
            <a:endParaRPr lang="ja-JP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9" name="Text Box 45">
            <a:extLst>
              <a:ext uri="{FF2B5EF4-FFF2-40B4-BE49-F238E27FC236}">
                <a16:creationId xmlns:a16="http://schemas.microsoft.com/office/drawing/2014/main" id="{1B9E9A52-9C83-4482-A048-C564005B0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0565" y="12981976"/>
            <a:ext cx="559435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2667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26670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2667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2667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2667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(*1) 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根据使用环境，低浓度氢气也能可视。</a:t>
            </a:r>
          </a:p>
          <a:p>
            <a:pPr eaLnBrk="1" hangingPunct="1">
              <a:buFontTx/>
              <a:buNone/>
            </a:pP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　	（在氢气浓度</a:t>
            </a: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0.4%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以上～</a:t>
            </a: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100%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，其耐久性・反应时间会有所变化）</a:t>
            </a:r>
          </a:p>
          <a:p>
            <a:pPr eaLnBrk="1" hangingPunct="1">
              <a:buFontTx/>
              <a:buNone/>
            </a:pP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(*2) 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针对全反应（</a:t>
            </a: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100%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的反应），达到</a:t>
            </a: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60%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反应时间（</a:t>
            </a: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60% = 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目视判定可透过级别） </a:t>
            </a:r>
          </a:p>
          <a:p>
            <a:pPr eaLnBrk="1" hangingPunct="1">
              <a:buFontTx/>
              <a:buNone/>
            </a:pP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(*3) 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参考性能。根据氢气浓度（氢气的量・分压）产生变化</a:t>
            </a:r>
          </a:p>
          <a:p>
            <a:pPr eaLnBrk="1" hangingPunct="1">
              <a:buFontTx/>
              <a:buNone/>
            </a:pP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(*4) 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検出可能な耐熱保証温度。检测可能的耐热确保温度。耐久性根据温度・湿度可能发生变化</a:t>
            </a: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(*5)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检出环境：室内（常温・常湿）环境。但是，根据使用环境会有增减。</a:t>
            </a:r>
          </a:p>
          <a:p>
            <a:pPr eaLnBrk="1" hangingPunct="1">
              <a:buFontTx/>
              <a:buNone/>
            </a:pP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(*6)</a:t>
            </a: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无膜脱落，恢复原形状的极限值。</a:t>
            </a:r>
          </a:p>
        </p:txBody>
      </p:sp>
      <p:sp>
        <p:nvSpPr>
          <p:cNvPr id="96" name="Text Box 65">
            <a:extLst>
              <a:ext uri="{FF2B5EF4-FFF2-40B4-BE49-F238E27FC236}">
                <a16:creationId xmlns:a16="http://schemas.microsoft.com/office/drawing/2014/main" id="{CF62B82F-ADF0-42A4-B3F5-3EAD0BDBA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341682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欢迎随时来电咨询</a:t>
            </a:r>
            <a:endParaRPr lang="ja-JP" altLang="en-US" sz="2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Rectangle 151">
            <a:extLst>
              <a:ext uri="{FF2B5EF4-FFF2-40B4-BE49-F238E27FC236}">
                <a16:creationId xmlns:a16="http://schemas.microsoft.com/office/drawing/2014/main" id="{02910846-BF29-45FE-A59A-89C158BE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00" y="5733775"/>
            <a:ext cx="3780000" cy="4775733"/>
          </a:xfrm>
          <a:prstGeom prst="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5" name="Picture 153">
            <a:extLst>
              <a:ext uri="{FF2B5EF4-FFF2-40B4-BE49-F238E27FC236}">
                <a16:creationId xmlns:a16="http://schemas.microsoft.com/office/drawing/2014/main" id="{096458CB-EA26-44AB-BAF4-EA35BF61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/>
          <a:stretch>
            <a:fillRect/>
          </a:stretch>
        </p:blipFill>
        <p:spPr bwMode="auto">
          <a:xfrm>
            <a:off x="342223" y="6165587"/>
            <a:ext cx="2613658" cy="191664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4">
            <a:extLst>
              <a:ext uri="{FF2B5EF4-FFF2-40B4-BE49-F238E27FC236}">
                <a16:creationId xmlns:a16="http://schemas.microsoft.com/office/drawing/2014/main" id="{3C031F36-C78E-4392-A268-6DBBEBC8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2" y="8456837"/>
            <a:ext cx="2547800" cy="191664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7">
            <a:extLst>
              <a:ext uri="{FF2B5EF4-FFF2-40B4-BE49-F238E27FC236}">
                <a16:creationId xmlns:a16="http://schemas.microsoft.com/office/drawing/2014/main" id="{FCD64DFA-1E80-4F15-80FE-7090BD231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191" y="9979068"/>
            <a:ext cx="768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H2</a:t>
            </a:r>
            <a:endParaRPr lang="ja-JP" altLang="en-US" sz="1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Text Box 159">
            <a:extLst>
              <a:ext uri="{FF2B5EF4-FFF2-40B4-BE49-F238E27FC236}">
                <a16:creationId xmlns:a16="http://schemas.microsoft.com/office/drawing/2014/main" id="{9DEE105B-15DC-439A-AD48-BDF170373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055" y="8026563"/>
            <a:ext cx="5762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H2</a:t>
            </a:r>
            <a:endParaRPr lang="ja-JP" altLang="en-US" sz="1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191C0A5C-C0B1-4366-95F7-4EFF28649E63}"/>
              </a:ext>
            </a:extLst>
          </p:cNvPr>
          <p:cNvSpPr/>
          <p:nvPr/>
        </p:nvSpPr>
        <p:spPr>
          <a:xfrm>
            <a:off x="1427464" y="7937776"/>
            <a:ext cx="1249680" cy="251460"/>
          </a:xfrm>
          <a:custGeom>
            <a:avLst/>
            <a:gdLst>
              <a:gd name="connsiteX0" fmla="*/ 0 w 1249680"/>
              <a:gd name="connsiteY0" fmla="*/ 0 h 251460"/>
              <a:gd name="connsiteX1" fmla="*/ 0 w 1249680"/>
              <a:gd name="connsiteY1" fmla="*/ 251460 h 251460"/>
              <a:gd name="connsiteX2" fmla="*/ 1249680 w 1249680"/>
              <a:gd name="connsiteY2" fmla="*/ 251460 h 25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9680" h="251460">
                <a:moveTo>
                  <a:pt x="0" y="0"/>
                </a:moveTo>
                <a:lnTo>
                  <a:pt x="0" y="251460"/>
                </a:lnTo>
                <a:lnTo>
                  <a:pt x="1249680" y="251460"/>
                </a:lnTo>
              </a:path>
            </a:pathLst>
          </a:custGeom>
          <a:noFill/>
          <a:ln w="2857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6589AC9E-A5CD-4E5F-832E-637405153752}"/>
              </a:ext>
            </a:extLst>
          </p:cNvPr>
          <p:cNvSpPr/>
          <p:nvPr/>
        </p:nvSpPr>
        <p:spPr>
          <a:xfrm flipH="1" flipV="1">
            <a:off x="1985561" y="10058482"/>
            <a:ext cx="970319" cy="45719"/>
          </a:xfrm>
          <a:custGeom>
            <a:avLst/>
            <a:gdLst>
              <a:gd name="connsiteX0" fmla="*/ 807720 w 807720"/>
              <a:gd name="connsiteY0" fmla="*/ 0 h 0"/>
              <a:gd name="connsiteX1" fmla="*/ 0 w 80772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7720">
                <a:moveTo>
                  <a:pt x="807720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6" name="AutoShape 111">
            <a:extLst>
              <a:ext uri="{FF2B5EF4-FFF2-40B4-BE49-F238E27FC236}">
                <a16:creationId xmlns:a16="http://schemas.microsoft.com/office/drawing/2014/main" id="{3CF4BF28-5E31-49E2-9E83-AE09F337D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0805" y="8796351"/>
            <a:ext cx="405523" cy="504825"/>
          </a:xfrm>
          <a:prstGeom prst="rightArrow">
            <a:avLst>
              <a:gd name="adj1" fmla="val 50093"/>
              <a:gd name="adj2" fmla="val 4285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8" name="Line 124">
            <a:extLst>
              <a:ext uri="{FF2B5EF4-FFF2-40B4-BE49-F238E27FC236}">
                <a16:creationId xmlns:a16="http://schemas.microsoft.com/office/drawing/2014/main" id="{1A36AB26-4E56-4530-9946-387E120D3A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42825" y="7004958"/>
            <a:ext cx="57138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0" name="Text Box 8">
            <a:extLst>
              <a:ext uri="{FF2B5EF4-FFF2-40B4-BE49-F238E27FC236}">
                <a16:creationId xmlns:a16="http://schemas.microsoft.com/office/drawing/2014/main" id="{C4A264CC-BEBB-4D7D-8661-D5F01BDB3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490" y="10605670"/>
            <a:ext cx="5881271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商品的构造</a:t>
            </a:r>
            <a:endParaRPr lang="ja-JP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DBFF87B-C59E-447A-A652-4D348302285F}"/>
              </a:ext>
            </a:extLst>
          </p:cNvPr>
          <p:cNvGrpSpPr/>
          <p:nvPr/>
        </p:nvGrpSpPr>
        <p:grpSpPr>
          <a:xfrm>
            <a:off x="80892" y="11309534"/>
            <a:ext cx="6549168" cy="2240006"/>
            <a:chOff x="6036870" y="11250540"/>
            <a:chExt cx="6549168" cy="2240006"/>
          </a:xfrm>
        </p:grpSpPr>
        <p:sp>
          <p:nvSpPr>
            <p:cNvPr id="81" name="Text Box 50">
              <a:extLst>
                <a:ext uri="{FF2B5EF4-FFF2-40B4-BE49-F238E27FC236}">
                  <a16:creationId xmlns:a16="http://schemas.microsoft.com/office/drawing/2014/main" id="{5B47F7D0-071C-44F2-855A-9EE42179AA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6870" y="12669785"/>
              <a:ext cx="131318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latin typeface="宋体" panose="02010600030101010101" pitchFamily="2" charset="-122"/>
                  <a:ea typeface="宋体" panose="02010600030101010101" pitchFamily="2" charset="-122"/>
                </a:rPr>
                <a:t>約</a:t>
              </a:r>
              <a:r>
                <a:rPr lang="en-US" altLang="ja-JP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190</a:t>
              </a:r>
              <a:r>
                <a:rPr lang="ja-JP" altLang="en-US" sz="1000" dirty="0">
                  <a:latin typeface="宋体" panose="02010600030101010101" pitchFamily="2" charset="-122"/>
                  <a:ea typeface="宋体" panose="02010600030101010101" pitchFamily="2" charset="-122"/>
                </a:rPr>
                <a:t>［</a:t>
              </a:r>
              <a:r>
                <a:rPr lang="en-US" altLang="ja-JP" sz="1000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μm</a:t>
              </a:r>
              <a:r>
                <a:rPr lang="ja-JP" altLang="en-US" sz="1000" dirty="0">
                  <a:latin typeface="宋体" panose="02010600030101010101" pitchFamily="2" charset="-122"/>
                  <a:ea typeface="宋体" panose="02010600030101010101" pitchFamily="2" charset="-122"/>
                </a:rPr>
                <a:t>］　　</a:t>
              </a:r>
            </a:p>
          </p:txBody>
        </p:sp>
        <p:sp>
          <p:nvSpPr>
            <p:cNvPr id="82" name="Rectangle 51">
              <a:extLst>
                <a:ext uri="{FF2B5EF4-FFF2-40B4-BE49-F238E27FC236}">
                  <a16:creationId xmlns:a16="http://schemas.microsoft.com/office/drawing/2014/main" id="{0C8DD9E5-A723-49A0-9E62-0A76E4273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198" y="12518294"/>
              <a:ext cx="3370185" cy="4667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2400" b="1">
                  <a:latin typeface="宋体" panose="02010600030101010101" pitchFamily="2" charset="-122"/>
                  <a:ea typeface="宋体" panose="02010600030101010101" pitchFamily="2" charset="-122"/>
                </a:rPr>
                <a:t>　</a:t>
              </a:r>
            </a:p>
          </p:txBody>
        </p:sp>
        <p:sp>
          <p:nvSpPr>
            <p:cNvPr id="83" name="Text Box 52">
              <a:extLst>
                <a:ext uri="{FF2B5EF4-FFF2-40B4-BE49-F238E27FC236}">
                  <a16:creationId xmlns:a16="http://schemas.microsoft.com/office/drawing/2014/main" id="{666D6CE5-F706-4C0B-9DB7-66F0B68C1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6267" y="13151992"/>
              <a:ext cx="194617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●</a:t>
              </a:r>
              <a:r>
                <a:rPr lang="en-US" altLang="ja-JP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PET</a:t>
              </a:r>
              <a:r>
                <a:rPr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薄膜</a:t>
              </a:r>
              <a:r>
                <a:rPr lang="ja-JP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  <a:r>
                <a:rPr lang="ja-JP" altLang="en-US" sz="1200" dirty="0">
                  <a:latin typeface="宋体" panose="02010600030101010101" pitchFamily="2" charset="-122"/>
                  <a:ea typeface="宋体" panose="02010600030101010101" pitchFamily="2" charset="-122"/>
                </a:rPr>
                <a:t>（透明）　</a:t>
              </a:r>
            </a:p>
          </p:txBody>
        </p:sp>
        <p:sp>
          <p:nvSpPr>
            <p:cNvPr id="85" name="Text Box 54">
              <a:extLst>
                <a:ext uri="{FF2B5EF4-FFF2-40B4-BE49-F238E27FC236}">
                  <a16:creationId xmlns:a16="http://schemas.microsoft.com/office/drawing/2014/main" id="{4E364058-4EF7-4778-BEF9-447CEC085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6870" y="12288473"/>
              <a:ext cx="100540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latin typeface="宋体" panose="02010600030101010101" pitchFamily="2" charset="-122"/>
                  <a:ea typeface="宋体" panose="02010600030101010101" pitchFamily="2" charset="-122"/>
                </a:rPr>
                <a:t>約</a:t>
              </a:r>
              <a:r>
                <a:rPr lang="en-US" altLang="ja-JP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40</a:t>
              </a:r>
              <a:r>
                <a:rPr lang="ja-JP" altLang="en-US" sz="1000" dirty="0">
                  <a:latin typeface="宋体" panose="02010600030101010101" pitchFamily="2" charset="-122"/>
                  <a:ea typeface="宋体" panose="02010600030101010101" pitchFamily="2" charset="-122"/>
                </a:rPr>
                <a:t>［</a:t>
              </a:r>
              <a:r>
                <a:rPr lang="en-US" altLang="ja-JP" sz="1000" dirty="0">
                  <a:latin typeface="宋体" panose="02010600030101010101" pitchFamily="2" charset="-122"/>
                  <a:ea typeface="宋体" panose="02010600030101010101" pitchFamily="2" charset="-122"/>
                </a:rPr>
                <a:t>nm</a:t>
              </a:r>
              <a:r>
                <a:rPr lang="ja-JP" altLang="en-US" sz="1000" dirty="0">
                  <a:latin typeface="宋体" panose="02010600030101010101" pitchFamily="2" charset="-122"/>
                  <a:ea typeface="宋体" panose="02010600030101010101" pitchFamily="2" charset="-122"/>
                </a:rPr>
                <a:t>］　</a:t>
              </a:r>
            </a:p>
          </p:txBody>
        </p:sp>
        <p:sp>
          <p:nvSpPr>
            <p:cNvPr id="87" name="Text Box 56">
              <a:extLst>
                <a:ext uri="{FF2B5EF4-FFF2-40B4-BE49-F238E27FC236}">
                  <a16:creationId xmlns:a16="http://schemas.microsoft.com/office/drawing/2014/main" id="{B3B9087B-6E68-4E60-8A82-412BB3F98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6267" y="11675916"/>
              <a:ext cx="233910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●</a:t>
              </a:r>
              <a:r>
                <a:rPr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特殊合金薄膜</a:t>
              </a:r>
              <a:r>
                <a:rPr lang="zh-CN" altLang="en-US" sz="1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（金属色）</a:t>
              </a:r>
            </a:p>
          </p:txBody>
        </p:sp>
        <p:sp>
          <p:nvSpPr>
            <p:cNvPr id="88" name="Rectangle 57">
              <a:extLst>
                <a:ext uri="{FF2B5EF4-FFF2-40B4-BE49-F238E27FC236}">
                  <a16:creationId xmlns:a16="http://schemas.microsoft.com/office/drawing/2014/main" id="{B0845D1B-936E-4F6E-B49A-0C7CFD290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198" y="12307270"/>
              <a:ext cx="3370185" cy="1077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00" b="1"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</a:p>
          </p:txBody>
        </p:sp>
        <p:sp>
          <p:nvSpPr>
            <p:cNvPr id="89" name="Rectangle 58">
              <a:extLst>
                <a:ext uri="{FF2B5EF4-FFF2-40B4-BE49-F238E27FC236}">
                  <a16:creationId xmlns:a16="http://schemas.microsoft.com/office/drawing/2014/main" id="{73B6A171-3475-4D54-8315-DFC87D8B2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5198" y="12415220"/>
              <a:ext cx="3370185" cy="10772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00" b="1">
                  <a:latin typeface="宋体" panose="02010600030101010101" pitchFamily="2" charset="-122"/>
                  <a:ea typeface="宋体" panose="02010600030101010101" pitchFamily="2" charset="-122"/>
                </a:rPr>
                <a:t> </a:t>
              </a:r>
            </a:p>
          </p:txBody>
        </p:sp>
        <p:sp>
          <p:nvSpPr>
            <p:cNvPr id="90" name="Text Box 59">
              <a:extLst>
                <a:ext uri="{FF2B5EF4-FFF2-40B4-BE49-F238E27FC236}">
                  <a16:creationId xmlns:a16="http://schemas.microsoft.com/office/drawing/2014/main" id="{2829EE05-C8BC-4E45-B25F-4D46EC80C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6267" y="11250540"/>
              <a:ext cx="2909771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ja-JP" altLang="en-US" sz="1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●</a:t>
              </a:r>
              <a:r>
                <a:rPr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保护膜 </a:t>
              </a:r>
              <a:r>
                <a:rPr lang="zh-CN" altLang="en-US" sz="1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（彩虹色透明） 　　　 　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ja-JP" altLang="en-US" sz="12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3" name="Text Box 62">
              <a:extLst>
                <a:ext uri="{FF2B5EF4-FFF2-40B4-BE49-F238E27FC236}">
                  <a16:creationId xmlns:a16="http://schemas.microsoft.com/office/drawing/2014/main" id="{C7911BFF-728E-409E-B590-F3D2491F7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1936" y="11967651"/>
              <a:ext cx="171072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《</a:t>
              </a:r>
              <a:r>
                <a:rPr lang="zh-CN" altLang="en-US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膜表面</a:t>
              </a:r>
              <a:r>
                <a:rPr lang="en-US" altLang="ja-JP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》</a:t>
              </a:r>
              <a:r>
                <a:rPr lang="ja-JP" altLang="en-US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　</a:t>
              </a:r>
              <a:r>
                <a:rPr lang="ja-JP" altLang="en-US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　 　</a:t>
              </a:r>
            </a:p>
          </p:txBody>
        </p:sp>
        <p:sp>
          <p:nvSpPr>
            <p:cNvPr id="94" name="Text Box 63">
              <a:extLst>
                <a:ext uri="{FF2B5EF4-FFF2-40B4-BE49-F238E27FC236}">
                  <a16:creationId xmlns:a16="http://schemas.microsoft.com/office/drawing/2014/main" id="{F9BB61E1-1E79-40D1-B927-DAF1B54CC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1936" y="13045032"/>
              <a:ext cx="171072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62865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6286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62865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62865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62865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6286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《</a:t>
              </a:r>
              <a:r>
                <a:rPr lang="zh-CN" altLang="en-US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膜内侧</a:t>
              </a:r>
              <a:r>
                <a:rPr lang="en-US" altLang="ja-JP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》</a:t>
              </a:r>
              <a:r>
                <a:rPr lang="ja-JP" altLang="en-US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　</a:t>
              </a:r>
              <a:r>
                <a:rPr lang="ja-JP" altLang="en-US" sz="1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　 　</a:t>
              </a:r>
            </a:p>
          </p:txBody>
        </p:sp>
        <p:sp>
          <p:nvSpPr>
            <p:cNvPr id="113" name="AutoShape 53">
              <a:extLst>
                <a:ext uri="{FF2B5EF4-FFF2-40B4-BE49-F238E27FC236}">
                  <a16:creationId xmlns:a16="http://schemas.microsoft.com/office/drawing/2014/main" id="{9A2F3681-1DA7-49AF-920A-C47C9E4F74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055113" y="12577904"/>
              <a:ext cx="73025" cy="387191"/>
            </a:xfrm>
            <a:prstGeom prst="rightBrace">
              <a:avLst>
                <a:gd name="adj1" fmla="val 4945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4" name="AutoShape 55">
              <a:extLst>
                <a:ext uri="{FF2B5EF4-FFF2-40B4-BE49-F238E27FC236}">
                  <a16:creationId xmlns:a16="http://schemas.microsoft.com/office/drawing/2014/main" id="{A15A24C8-553E-44A9-926C-4EE79E5760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055113" y="12284217"/>
              <a:ext cx="73025" cy="372904"/>
            </a:xfrm>
            <a:prstGeom prst="rightBrace">
              <a:avLst>
                <a:gd name="adj1" fmla="val 1231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8549541B-7F5B-496E-A99D-A32AE4EB7472}"/>
                </a:ext>
              </a:extLst>
            </p:cNvPr>
            <p:cNvSpPr/>
            <p:nvPr/>
          </p:nvSpPr>
          <p:spPr>
            <a:xfrm>
              <a:off x="9448600" y="11429818"/>
              <a:ext cx="247650" cy="933450"/>
            </a:xfrm>
            <a:custGeom>
              <a:avLst/>
              <a:gdLst>
                <a:gd name="connsiteX0" fmla="*/ 247650 w 247650"/>
                <a:gd name="connsiteY0" fmla="*/ 0 h 933450"/>
                <a:gd name="connsiteX1" fmla="*/ 0 w 247650"/>
                <a:gd name="connsiteY1" fmla="*/ 0 h 933450"/>
                <a:gd name="connsiteX2" fmla="*/ 0 w 247650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933450">
                  <a:moveTo>
                    <a:pt x="247650" y="0"/>
                  </a:moveTo>
                  <a:lnTo>
                    <a:pt x="0" y="0"/>
                  </a:lnTo>
                  <a:lnTo>
                    <a:pt x="0" y="93345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lg" len="lg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85E991A8-EA3E-406A-89AD-4AF4939C9A77}"/>
                </a:ext>
              </a:extLst>
            </p:cNvPr>
            <p:cNvSpPr/>
            <p:nvPr/>
          </p:nvSpPr>
          <p:spPr>
            <a:xfrm>
              <a:off x="9639992" y="11881080"/>
              <a:ext cx="84987" cy="585262"/>
            </a:xfrm>
            <a:custGeom>
              <a:avLst/>
              <a:gdLst>
                <a:gd name="connsiteX0" fmla="*/ 247650 w 247650"/>
                <a:gd name="connsiteY0" fmla="*/ 0 h 933450"/>
                <a:gd name="connsiteX1" fmla="*/ 0 w 247650"/>
                <a:gd name="connsiteY1" fmla="*/ 0 h 933450"/>
                <a:gd name="connsiteX2" fmla="*/ 0 w 247650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933450">
                  <a:moveTo>
                    <a:pt x="247650" y="0"/>
                  </a:moveTo>
                  <a:lnTo>
                    <a:pt x="0" y="0"/>
                  </a:lnTo>
                  <a:lnTo>
                    <a:pt x="0" y="93345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lg" len="lg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B8F274CB-417B-42EC-80A0-4251BED87B31}"/>
                </a:ext>
              </a:extLst>
            </p:cNvPr>
            <p:cNvSpPr/>
            <p:nvPr/>
          </p:nvSpPr>
          <p:spPr>
            <a:xfrm flipV="1">
              <a:off x="9639992" y="12813260"/>
              <a:ext cx="84987" cy="543895"/>
            </a:xfrm>
            <a:custGeom>
              <a:avLst/>
              <a:gdLst>
                <a:gd name="connsiteX0" fmla="*/ 247650 w 247650"/>
                <a:gd name="connsiteY0" fmla="*/ 0 h 933450"/>
                <a:gd name="connsiteX1" fmla="*/ 0 w 247650"/>
                <a:gd name="connsiteY1" fmla="*/ 0 h 933450"/>
                <a:gd name="connsiteX2" fmla="*/ 0 w 247650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933450">
                  <a:moveTo>
                    <a:pt x="247650" y="0"/>
                  </a:moveTo>
                  <a:lnTo>
                    <a:pt x="0" y="0"/>
                  </a:lnTo>
                  <a:lnTo>
                    <a:pt x="0" y="93345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lg" len="lg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92" name="矢印: 右 91">
            <a:extLst>
              <a:ext uri="{FF2B5EF4-FFF2-40B4-BE49-F238E27FC236}">
                <a16:creationId xmlns:a16="http://schemas.microsoft.com/office/drawing/2014/main" id="{90969AE9-5F63-4E60-8878-E1D21FCCAE9D}"/>
              </a:ext>
            </a:extLst>
          </p:cNvPr>
          <p:cNvSpPr/>
          <p:nvPr/>
        </p:nvSpPr>
        <p:spPr>
          <a:xfrm rot="10800000">
            <a:off x="12359149" y="-183162"/>
            <a:ext cx="1415845" cy="1029420"/>
          </a:xfrm>
          <a:prstGeom prst="rightArrow">
            <a:avLst/>
          </a:prstGeom>
          <a:ln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7" name="Text Box 41">
            <a:extLst>
              <a:ext uri="{FF2B5EF4-FFF2-40B4-BE49-F238E27FC236}">
                <a16:creationId xmlns:a16="http://schemas.microsoft.com/office/drawing/2014/main" id="{19129E1C-D023-41BA-AC33-2215DE9A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389" y="-57565"/>
            <a:ext cx="6119812" cy="83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AFS</a:t>
            </a:r>
            <a:r>
              <a:rPr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に変える必要あり</a:t>
            </a:r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D4AC6D5A-C14B-4DE8-9FEA-F0368B6F8F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27915" y="328394"/>
            <a:ext cx="4288353" cy="646331"/>
          </a:xfrm>
          <a:noFill/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氢气薄膜</a:t>
            </a:r>
            <a:r>
              <a:rPr lang="ja-JP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氢气可视化膜</a:t>
            </a:r>
            <a:r>
              <a:rPr lang="ja-JP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ja-JP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8" name="Text Box 41">
            <a:extLst>
              <a:ext uri="{FF2B5EF4-FFF2-40B4-BE49-F238E27FC236}">
                <a16:creationId xmlns:a16="http://schemas.microsoft.com/office/drawing/2014/main" id="{7DD366AE-F4AB-4243-A6ED-8FA32FAB5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424721"/>
            <a:ext cx="6119812" cy="122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● 当接触氢气时，膜会从金属颜色变化为透明色。</a:t>
            </a:r>
          </a:p>
          <a:p>
            <a:pPr eaLnBrk="1" hangingPunct="1">
              <a:buFontTx/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● 当氢气消失时，又会变为原本的金属色的特征（可逆性），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可重复使用。</a:t>
            </a:r>
          </a:p>
          <a:p>
            <a:pPr eaLnBrk="1" hangingPunct="1">
              <a:buFontTx/>
              <a:buNone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（根据使用频率或保管状况可使用次数不同。）</a:t>
            </a:r>
          </a:p>
        </p:txBody>
      </p:sp>
      <p:sp>
        <p:nvSpPr>
          <p:cNvPr id="99" name="Text Box 42">
            <a:extLst>
              <a:ext uri="{FF2B5EF4-FFF2-40B4-BE49-F238E27FC236}">
                <a16:creationId xmlns:a16="http://schemas.microsoft.com/office/drawing/2014/main" id="{C784F250-A2BA-41E0-AA45-2B134BF7F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1550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商品的特征</a:t>
            </a:r>
            <a:endParaRPr lang="ja-JP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0" name="Text Box 102">
            <a:extLst>
              <a:ext uri="{FF2B5EF4-FFF2-40B4-BE49-F238E27FC236}">
                <a16:creationId xmlns:a16="http://schemas.microsoft.com/office/drawing/2014/main" id="{81C1D399-B859-4F80-BF2D-0AC8493B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7" y="2629630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氢气可视化的样子</a:t>
            </a:r>
            <a:endParaRPr lang="ja-JP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2" name="Rectangle 90">
            <a:extLst>
              <a:ext uri="{FF2B5EF4-FFF2-40B4-BE49-F238E27FC236}">
                <a16:creationId xmlns:a16="http://schemas.microsoft.com/office/drawing/2014/main" id="{4FB7D7EE-52CE-4F69-B9BE-0D0DBACB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472" y="2624384"/>
            <a:ext cx="485261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ja-JP" sz="1400" u="sng" dirty="0"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ja-JP" altLang="en-US" sz="1400" u="sng" dirty="0">
                <a:latin typeface="宋体" panose="02010600030101010101" pitchFamily="2" charset="-122"/>
                <a:ea typeface="宋体" panose="02010600030101010101" pitchFamily="2" charset="-122"/>
              </a:rPr>
              <a:t>水</a:t>
            </a:r>
            <a:r>
              <a:rPr lang="zh-CN" altLang="en-US" sz="14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模拟氢气浓度</a:t>
            </a:r>
            <a:r>
              <a:rPr lang="en-US" altLang="ja-JP" sz="14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100%  </a:t>
            </a:r>
            <a:r>
              <a:rPr lang="ja-JP" altLang="en-US" sz="14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流量</a:t>
            </a:r>
            <a:r>
              <a:rPr lang="en-US" altLang="ja-JP" sz="14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50ml /min </a:t>
            </a:r>
            <a:r>
              <a:rPr lang="zh-CN" altLang="en-US" sz="14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泄露时的变化样子</a:t>
            </a:r>
            <a:endParaRPr lang="ja-JP" altLang="en-US" sz="1400" b="1" u="sng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7" name="Text Box 41">
            <a:extLst>
              <a:ext uri="{FF2B5EF4-FFF2-40B4-BE49-F238E27FC236}">
                <a16:creationId xmlns:a16="http://schemas.microsoft.com/office/drawing/2014/main" id="{1BF67154-5375-49DF-8C01-3C187360D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747" y="1424721"/>
            <a:ext cx="6119812" cy="92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ts val="300"/>
              </a:spcBef>
              <a:spcAft>
                <a:spcPct val="0"/>
              </a:spcAft>
              <a:buFontTx/>
              <a:buNone/>
            </a:pPr>
            <a:r>
              <a:rPr lang="ja-JP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● </a:t>
            </a:r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可使用在氢气产生的确认、或管道的泄露的确认。</a:t>
            </a:r>
            <a:endParaRPr lang="ja-JP" altLang="en-US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fontAlgn="base" hangingPunct="1">
              <a:spcBef>
                <a:spcPts val="300"/>
              </a:spcBef>
              <a:spcAft>
                <a:spcPct val="0"/>
              </a:spcAft>
              <a:buFontTx/>
              <a:buNone/>
            </a:pPr>
            <a:r>
              <a:rPr lang="ja-JP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● </a:t>
            </a:r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无需外部电源便可检测氢气。</a:t>
            </a:r>
            <a:endParaRPr lang="ja-JP" altLang="en-US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fontAlgn="base" hangingPunct="1">
              <a:spcBef>
                <a:spcPts val="300"/>
              </a:spcBef>
              <a:spcAft>
                <a:spcPct val="0"/>
              </a:spcAft>
              <a:buFontTx/>
              <a:buNone/>
            </a:pPr>
            <a:r>
              <a:rPr lang="ja-JP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● </a:t>
            </a:r>
            <a:r>
              <a:rPr lang="zh-CN" altLang="en-US" sz="16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可进行裁断、弯曲等，达到自由形状的使用。</a:t>
            </a:r>
            <a:endParaRPr lang="ja-JP" altLang="en-US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5" name="Text Box 106">
            <a:extLst>
              <a:ext uri="{FF2B5EF4-FFF2-40B4-BE49-F238E27FC236}">
                <a16:creationId xmlns:a16="http://schemas.microsoft.com/office/drawing/2014/main" id="{43AC1E35-0CBD-49FC-B0D6-2F3E633D9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664" y="3017375"/>
            <a:ext cx="11890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反应</a:t>
            </a:r>
            <a:r>
              <a:rPr lang="ja-JP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前</a:t>
            </a:r>
          </a:p>
        </p:txBody>
      </p:sp>
      <p:sp>
        <p:nvSpPr>
          <p:cNvPr id="116" name="Text Box 108">
            <a:extLst>
              <a:ext uri="{FF2B5EF4-FFF2-40B4-BE49-F238E27FC236}">
                <a16:creationId xmlns:a16="http://schemas.microsoft.com/office/drawing/2014/main" id="{2521CCD6-55D0-4EF4-A6B9-418A0A3C9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242" y="2957928"/>
            <a:ext cx="11890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反应后</a:t>
            </a:r>
            <a:endParaRPr lang="ja-JP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7" name="Text Box 113">
            <a:extLst>
              <a:ext uri="{FF2B5EF4-FFF2-40B4-BE49-F238E27FC236}">
                <a16:creationId xmlns:a16="http://schemas.microsoft.com/office/drawing/2014/main" id="{89DCF3A3-E496-46F4-98C1-4FFADAEF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468" y="3305197"/>
            <a:ext cx="14217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恢复原样</a:t>
            </a:r>
            <a:endParaRPr lang="ja-JP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8" name="Text Box 114">
            <a:extLst>
              <a:ext uri="{FF2B5EF4-FFF2-40B4-BE49-F238E27FC236}">
                <a16:creationId xmlns:a16="http://schemas.microsoft.com/office/drawing/2014/main" id="{E6ABFACD-B52F-452E-90D9-7890596CC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810" y="3381025"/>
            <a:ext cx="13227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在空气中</a:t>
            </a:r>
            <a:endParaRPr lang="en-US" altLang="zh-CN" sz="16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保持约</a:t>
            </a:r>
            <a:r>
              <a:rPr lang="en-US" altLang="zh-CN"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1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分钟</a:t>
            </a:r>
            <a:endParaRPr lang="ja-JP" altLang="en-US" sz="16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9" name="Text Box 117">
            <a:extLst>
              <a:ext uri="{FF2B5EF4-FFF2-40B4-BE49-F238E27FC236}">
                <a16:creationId xmlns:a16="http://schemas.microsoft.com/office/drawing/2014/main" id="{2045082D-2F56-44E6-A64B-4BDF33957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65392"/>
            <a:ext cx="12192000" cy="40011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活用事例</a:t>
            </a:r>
            <a:endParaRPr lang="ja-JP" altLang="en-US" sz="20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0" name="Text Box 138">
            <a:extLst>
              <a:ext uri="{FF2B5EF4-FFF2-40B4-BE49-F238E27FC236}">
                <a16:creationId xmlns:a16="http://schemas.microsoft.com/office/drawing/2014/main" id="{236D051F-7111-48D8-BE16-912E052E2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494" y="5712767"/>
            <a:ext cx="3148712" cy="34052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2911" tIns="31455" rIns="62911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ja-JP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曲面部位氢气泄露的检测</a:t>
            </a:r>
            <a:r>
              <a:rPr lang="en-US" altLang="ja-JP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ja-JP" altLang="en-US" sz="1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1" name="Text Box 152">
            <a:extLst>
              <a:ext uri="{FF2B5EF4-FFF2-40B4-BE49-F238E27FC236}">
                <a16:creationId xmlns:a16="http://schemas.microsoft.com/office/drawing/2014/main" id="{BA414A2A-7AA2-44FD-A02C-E85D94AEA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1" y="5798623"/>
            <a:ext cx="3784400" cy="3414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ja-JP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氢气流动</a:t>
            </a:r>
            <a:r>
              <a:rPr lang="ja-JP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扩散</a:t>
            </a:r>
            <a:r>
              <a:rPr lang="ja-JP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状态的可视化</a:t>
            </a:r>
            <a:r>
              <a:rPr lang="en-US" altLang="ja-JP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ja-JP" altLang="en-US" sz="1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2" name="Text Box 122">
            <a:extLst>
              <a:ext uri="{FF2B5EF4-FFF2-40B4-BE49-F238E27FC236}">
                <a16:creationId xmlns:a16="http://schemas.microsoft.com/office/drawing/2014/main" id="{197835C3-3FBA-45CB-8A28-5AF62C0EB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103" y="5764024"/>
            <a:ext cx="3087094" cy="3414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2400" tIns="32400" rIns="32400" bIns="31455">
            <a:spAutoFit/>
          </a:bodyPr>
          <a:lstStyle>
            <a:defPPr>
              <a:defRPr lang="en-US"/>
            </a:defPPr>
            <a:lvl1pPr algn="ctr" defTabSz="628650">
              <a:spcBef>
                <a:spcPct val="50000"/>
              </a:spcBef>
              <a:buFontTx/>
              <a:buNone/>
              <a:defRPr kumimoji="1" sz="16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FontTx/>
              <a:buNone/>
            </a:pPr>
            <a:r>
              <a:rPr lang="en-US" altLang="ja-JP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管道接头部位的泄露检测</a:t>
            </a:r>
            <a:r>
              <a:rPr lang="en-US" altLang="ja-JP" sz="1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</a:p>
        </p:txBody>
      </p:sp>
      <p:sp>
        <p:nvSpPr>
          <p:cNvPr id="123" name="Text Box 125">
            <a:extLst>
              <a:ext uri="{FF2B5EF4-FFF2-40B4-BE49-F238E27FC236}">
                <a16:creationId xmlns:a16="http://schemas.microsoft.com/office/drawing/2014/main" id="{E88CC476-DA6B-439C-A626-45F686EBD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544" y="6548180"/>
            <a:ext cx="800219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管道接头</a:t>
            </a:r>
            <a:endParaRPr lang="en-US" altLang="ja-JP" sz="105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有松动</a:t>
            </a:r>
          </a:p>
        </p:txBody>
      </p:sp>
      <p:sp>
        <p:nvSpPr>
          <p:cNvPr id="124" name="Text Box 128">
            <a:extLst>
              <a:ext uri="{FF2B5EF4-FFF2-40B4-BE49-F238E27FC236}">
                <a16:creationId xmlns:a16="http://schemas.microsoft.com/office/drawing/2014/main" id="{C6C05AAA-C647-48C3-A87E-77C0EA6AB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395" y="9366600"/>
            <a:ext cx="16466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氢气薄膜呈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镜面状态</a:t>
            </a:r>
            <a:endParaRPr lang="ja-JP" altLang="en-US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5" name="Rectangle 135">
            <a:extLst>
              <a:ext uri="{FF2B5EF4-FFF2-40B4-BE49-F238E27FC236}">
                <a16:creationId xmlns:a16="http://schemas.microsoft.com/office/drawing/2014/main" id="{5AACEE35-C481-46BD-9F0D-99F25D7D1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124" y="9821143"/>
            <a:ext cx="3444930" cy="5780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常温（无需加热）下对氢气有反应</a:t>
            </a:r>
            <a:endParaRPr lang="en-US" altLang="zh-CN" sz="1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ja-JP" sz="1400" u="sng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zh-CN" altLang="en-US" sz="1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可以像在蕊试纸一样使用</a:t>
            </a:r>
          </a:p>
        </p:txBody>
      </p:sp>
      <p:sp>
        <p:nvSpPr>
          <p:cNvPr id="126" name="Text Box 140">
            <a:extLst>
              <a:ext uri="{FF2B5EF4-FFF2-40B4-BE49-F238E27FC236}">
                <a16:creationId xmlns:a16="http://schemas.microsoft.com/office/drawing/2014/main" id="{F944EF2E-4D1E-4E91-99DF-0F2EDC4A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314" y="9027721"/>
            <a:ext cx="1645041" cy="24819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911" tIns="31455" rIns="62911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应用于氢气泄漏检测</a:t>
            </a:r>
            <a:endParaRPr lang="ja-JP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7" name="Text Box 141">
            <a:extLst>
              <a:ext uri="{FF2B5EF4-FFF2-40B4-BE49-F238E27FC236}">
                <a16:creationId xmlns:a16="http://schemas.microsoft.com/office/drawing/2014/main" id="{022A0B5B-F235-4ABB-822C-5569B289B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889" y="6484747"/>
            <a:ext cx="190976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911" tIns="31455" rIns="62911" bIns="31455">
            <a:sp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形状可自由控制</a:t>
            </a:r>
          </a:p>
        </p:txBody>
      </p:sp>
      <p:sp>
        <p:nvSpPr>
          <p:cNvPr id="128" name="Text Box 155">
            <a:extLst>
              <a:ext uri="{FF2B5EF4-FFF2-40B4-BE49-F238E27FC236}">
                <a16:creationId xmlns:a16="http://schemas.microsoft.com/office/drawing/2014/main" id="{C5500D99-2DCA-4BB0-972D-9C09587E9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294" y="7567252"/>
            <a:ext cx="83869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100" dirty="0">
                <a:latin typeface="宋体" panose="02010600030101010101" pitchFamily="2" charset="-122"/>
                <a:ea typeface="宋体" panose="02010600030101010101" pitchFamily="2" charset="-122"/>
              </a:rPr>
              <a:t>将氢气从</a:t>
            </a:r>
            <a:endParaRPr lang="en-US" altLang="zh-CN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</a:t>
            </a:r>
            <a:r>
              <a:rPr lang="zh-CN" altLang="en-US" sz="1100" dirty="0">
                <a:latin typeface="宋体" panose="02010600030101010101" pitchFamily="2" charset="-122"/>
                <a:ea typeface="宋体" panose="02010600030101010101" pitchFamily="2" charset="-122"/>
              </a:rPr>
              <a:t>面导入</a:t>
            </a:r>
          </a:p>
        </p:txBody>
      </p:sp>
      <p:sp>
        <p:nvSpPr>
          <p:cNvPr id="129" name="Text Box 158">
            <a:extLst>
              <a:ext uri="{FF2B5EF4-FFF2-40B4-BE49-F238E27FC236}">
                <a16:creationId xmlns:a16="http://schemas.microsoft.com/office/drawing/2014/main" id="{85F2061D-844F-4F63-8995-5F2CAFED8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364" y="9336720"/>
            <a:ext cx="81304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100" b="1" dirty="0">
                <a:latin typeface="宋体" panose="02010600030101010101" pitchFamily="2" charset="-122"/>
                <a:ea typeface="宋体" panose="02010600030101010101" pitchFamily="2" charset="-122"/>
              </a:rPr>
              <a:t>将氢气从</a:t>
            </a:r>
            <a:endParaRPr lang="en-US" altLang="zh-CN" sz="11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侧</a:t>
            </a:r>
            <a:r>
              <a:rPr lang="zh-CN" altLang="en-US" sz="1100" b="1" dirty="0">
                <a:latin typeface="宋体" panose="02010600030101010101" pitchFamily="2" charset="-122"/>
                <a:ea typeface="宋体" panose="02010600030101010101" pitchFamily="2" charset="-122"/>
              </a:rPr>
              <a:t>面导入</a:t>
            </a:r>
          </a:p>
        </p:txBody>
      </p:sp>
      <p:sp>
        <p:nvSpPr>
          <p:cNvPr id="130" name="Text Box 128">
            <a:extLst>
              <a:ext uri="{FF2B5EF4-FFF2-40B4-BE49-F238E27FC236}">
                <a16:creationId xmlns:a16="http://schemas.microsoft.com/office/drawing/2014/main" id="{347FC815-E035-4B13-8FDA-8283B0C67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953" y="7503804"/>
            <a:ext cx="1255473" cy="5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〔BEFORE〕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氢气流入前</a:t>
            </a:r>
          </a:p>
        </p:txBody>
      </p:sp>
      <p:sp>
        <p:nvSpPr>
          <p:cNvPr id="131" name="Text Box 129">
            <a:extLst>
              <a:ext uri="{FF2B5EF4-FFF2-40B4-BE49-F238E27FC236}">
                <a16:creationId xmlns:a16="http://schemas.microsoft.com/office/drawing/2014/main" id="{4159A9B4-C97A-4B0B-BCD4-5E695F068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765" y="9333189"/>
            <a:ext cx="26468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针对氢气有反应</a:t>
            </a:r>
            <a:r>
              <a:rPr lang="en-US" altLang="ja-JP" sz="1000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ja-JP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泄漏部呈透明状</a:t>
            </a:r>
            <a:endParaRPr lang="ja-JP" altLang="en-US" sz="1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2" name="Text Box 128">
            <a:extLst>
              <a:ext uri="{FF2B5EF4-FFF2-40B4-BE49-F238E27FC236}">
                <a16:creationId xmlns:a16="http://schemas.microsoft.com/office/drawing/2014/main" id="{F72C618D-4435-4F56-A002-4ED9FEB81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063" y="7503804"/>
            <a:ext cx="1119217" cy="5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〔AFTER〕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氢气流入后</a:t>
            </a:r>
          </a:p>
        </p:txBody>
      </p:sp>
      <p:sp>
        <p:nvSpPr>
          <p:cNvPr id="133" name="Rectangle 135">
            <a:extLst>
              <a:ext uri="{FF2B5EF4-FFF2-40B4-BE49-F238E27FC236}">
                <a16:creationId xmlns:a16="http://schemas.microsoft.com/office/drawing/2014/main" id="{D5CDF7F9-900B-4E4A-B032-6EA24CE8B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5839" y="9821143"/>
            <a:ext cx="3444930" cy="5780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>
            <a:noAutofit/>
          </a:bodyPr>
          <a:lstStyle>
            <a:lvl1pPr defTabSz="6286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6286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6286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6286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6286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zh-CN" altLang="en-US" sz="1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通过膜片可对曲面部进行氢气检测</a:t>
            </a:r>
            <a:endParaRPr lang="en-US" altLang="ja-JP" sz="1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zh-CN" altLang="en-US" sz="1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即使弯曲也可适用， 可进行反应</a:t>
            </a:r>
            <a:endParaRPr lang="ja-JP" altLang="en-US" sz="14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4" name="Text Box 125">
            <a:extLst>
              <a:ext uri="{FF2B5EF4-FFF2-40B4-BE49-F238E27FC236}">
                <a16:creationId xmlns:a16="http://schemas.microsoft.com/office/drawing/2014/main" id="{928548FB-FCFD-444C-832B-F901A1C07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055" y="6530712"/>
            <a:ext cx="809645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宋体" panose="02010600030101010101" pitchFamily="2" charset="-122"/>
                <a:ea typeface="宋体" panose="02010600030101010101" pitchFamily="2" charset="-122"/>
              </a:rPr>
              <a:t>管道接头</a:t>
            </a:r>
            <a:endParaRPr lang="en-US" altLang="ja-JP" sz="105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6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</a:t>
            </a:r>
            <a:r>
              <a:rPr lang="ja-JP" altLang="en-US" sz="16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松动</a:t>
            </a:r>
          </a:p>
        </p:txBody>
      </p:sp>
      <p:graphicFrame>
        <p:nvGraphicFramePr>
          <p:cNvPr id="135" name="Group 47">
            <a:extLst>
              <a:ext uri="{FF2B5EF4-FFF2-40B4-BE49-F238E27FC236}">
                <a16:creationId xmlns:a16="http://schemas.microsoft.com/office/drawing/2014/main" id="{A59FAE6E-0515-42C6-BF43-317B760C1035}"/>
              </a:ext>
            </a:extLst>
          </p:cNvPr>
          <p:cNvGraphicFramePr>
            <a:graphicFrameLocks noGrp="1"/>
          </p:cNvGraphicFramePr>
          <p:nvPr/>
        </p:nvGraphicFramePr>
        <p:xfrm>
          <a:off x="6561003" y="11073526"/>
          <a:ext cx="5299765" cy="1797836"/>
        </p:xfrm>
        <a:graphic>
          <a:graphicData uri="http://schemas.openxmlformats.org/drawingml/2006/table">
            <a:tbl>
              <a:tblPr/>
              <a:tblGrid>
                <a:gridCol w="1645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441">
                <a:tc gridSpan="2"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性能・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试样一览表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材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质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保护膜／特殊合金薄膜／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PET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薄膜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应对</a:t>
                      </a: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象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气体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仅氢气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应氢气浓度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100% </a:t>
                      </a: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纯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氢气</a:t>
                      </a:r>
                      <a:r>
                        <a:rPr kumimoji="1" lang="en-US" altLang="ja-JP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(*1)</a:t>
                      </a: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反应时间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(T60</a:t>
                      </a:r>
                      <a:r>
                        <a:rPr kumimoji="1" lang="en-US" altLang="ja-JP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(*2)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3sec </a:t>
                      </a:r>
                      <a:r>
                        <a:rPr kumimoji="1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以下（</a:t>
                      </a: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100%H</a:t>
                      </a:r>
                      <a:r>
                        <a:rPr kumimoji="1" lang="en-US" altLang="ja-JP" sz="11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 </a:t>
                      </a:r>
                      <a:r>
                        <a:rPr kumimoji="1" lang="en-US" altLang="ja-JP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50ml /min   0.1[MPa]</a:t>
                      </a:r>
                      <a:r>
                        <a:rPr kumimoji="1" lang="ja-JP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　</a:t>
                      </a:r>
                      <a:r>
                        <a:rPr kumimoji="1" lang="en-US" altLang="ja-JP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(*3)</a:t>
                      </a: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使用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环境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常温（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无耐水性</a:t>
                      </a: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耐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热</a:t>
                      </a: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温度</a:t>
                      </a: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100℃</a:t>
                      </a:r>
                      <a:r>
                        <a:rPr kumimoji="1" lang="en-US" altLang="ja-JP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(*4)</a:t>
                      </a: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耐久性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可反复使用次数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次</a:t>
                      </a:r>
                      <a:r>
                        <a:rPr kumimoji="1" lang="en-US" altLang="ja-JP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(*5)</a:t>
                      </a:r>
                      <a:endParaRPr kumimoji="1" lang="en-US" altLang="ja-JP" sz="11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193550"/>
                  </a:ext>
                </a:extLst>
              </a:tr>
              <a:tr h="176441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弯曲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R30[mm]</a:t>
                      </a:r>
                      <a:r>
                        <a:rPr kumimoji="1" lang="ja-JP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可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对应</a:t>
                      </a:r>
                      <a:r>
                        <a:rPr kumimoji="1" lang="en-US" altLang="ja-JP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(*5)</a:t>
                      </a: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867">
                <a:tc>
                  <a:txBody>
                    <a:bodyPr/>
                    <a:lstStyle/>
                    <a:p>
                      <a:pPr marL="0" marR="0" lvl="0" indent="0" algn="dist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尺寸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34" marR="91434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13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大尺寸：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130[mm]×130[mm]  </a:t>
                      </a:r>
                      <a:r>
                        <a:rPr kumimoji="1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小尺寸：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30[mm]×30[mm]</a:t>
                      </a:r>
                    </a:p>
                  </a:txBody>
                  <a:tcPr marL="91434" marR="91434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6" name="Text Box 41">
            <a:extLst>
              <a:ext uri="{FF2B5EF4-FFF2-40B4-BE49-F238E27FC236}">
                <a16:creationId xmlns:a16="http://schemas.microsoft.com/office/drawing/2014/main" id="{37D56A79-B85B-495A-9C63-44E0304CB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4" y="14778059"/>
            <a:ext cx="6119812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Bef>
                <a:spcPts val="300"/>
              </a:spcBef>
              <a:spcAft>
                <a:spcPct val="0"/>
              </a:spcAft>
              <a:buNone/>
            </a:pPr>
            <a:r>
              <a:rPr lang="zh-CN" altLang="en-US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阿兹米特汽配（佛山）有限公司</a:t>
            </a:r>
            <a:endParaRPr lang="en-US" altLang="zh-CN" sz="24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7" name="Text Box 41">
            <a:extLst>
              <a:ext uri="{FF2B5EF4-FFF2-40B4-BE49-F238E27FC236}">
                <a16:creationId xmlns:a16="http://schemas.microsoft.com/office/drawing/2014/main" id="{A8B66F06-9C4A-46FC-82B4-70AF6DC9F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06" y="15247778"/>
            <a:ext cx="9119726" cy="84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2" tIns="45711" rIns="91422" bIns="45711">
            <a:spAutoFit/>
          </a:bodyPr>
          <a:lstStyle>
            <a:lvl1pPr marL="533400" indent="-5334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None/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地址：</a:t>
            </a:r>
            <a:r>
              <a:rPr lang="zh-CN" alt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广东省佛山市南海区狮山镇小塘三环西路</a:t>
            </a:r>
            <a:r>
              <a:rPr lang="en-US" alt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区</a:t>
            </a:r>
            <a:r>
              <a:rPr lang="en-US" alt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号</a:t>
            </a:r>
          </a:p>
          <a:p>
            <a:pPr fontAlgn="base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None/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电话：</a:t>
            </a:r>
            <a:r>
              <a:rPr lang="en-US" altLang="zh-CN" sz="2000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0757-8665-1220-8023</a:t>
            </a:r>
          </a:p>
        </p:txBody>
      </p:sp>
      <p:pic>
        <p:nvPicPr>
          <p:cNvPr id="86" name="Picture 389" descr="image001">
            <a:extLst>
              <a:ext uri="{FF2B5EF4-FFF2-40B4-BE49-F238E27FC236}">
                <a16:creationId xmlns:a16="http://schemas.microsoft.com/office/drawing/2014/main" id="{7FAE005F-A08C-436C-A8C2-6389821A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" y="14804138"/>
            <a:ext cx="694513" cy="50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4638ED56-F27D-4EAF-8D7F-E2EDB58034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3187" y="14820739"/>
            <a:ext cx="1257873" cy="1257873"/>
          </a:xfrm>
          <a:prstGeom prst="rect">
            <a:avLst/>
          </a:prstGeom>
        </p:spPr>
      </p:pic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83D5C8F8-5153-4F6D-BBA4-698706467FC3}"/>
              </a:ext>
            </a:extLst>
          </p:cNvPr>
          <p:cNvGrpSpPr/>
          <p:nvPr/>
        </p:nvGrpSpPr>
        <p:grpSpPr>
          <a:xfrm>
            <a:off x="9975379" y="123162"/>
            <a:ext cx="2266538" cy="393700"/>
            <a:chOff x="4659709" y="29552"/>
            <a:chExt cx="2266538" cy="393700"/>
          </a:xfrm>
        </p:grpSpPr>
        <p:pic>
          <p:nvPicPr>
            <p:cNvPr id="109" name="Picture 4" descr="ロゴA(KAI)">
              <a:extLst>
                <a:ext uri="{FF2B5EF4-FFF2-40B4-BE49-F238E27FC236}">
                  <a16:creationId xmlns:a16="http://schemas.microsoft.com/office/drawing/2014/main" id="{8B0FB488-AAD6-4A59-ACCD-67C84976A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709" y="29552"/>
              <a:ext cx="408782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Rectangle 37">
              <a:extLst>
                <a:ext uri="{FF2B5EF4-FFF2-40B4-BE49-F238E27FC236}">
                  <a16:creationId xmlns:a16="http://schemas.microsoft.com/office/drawing/2014/main" id="{31F38D71-D87B-475F-8D08-118E21DB95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314" y="67411"/>
              <a:ext cx="188593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zh-CN" altLang="en-US" sz="1600" b="1" kern="0" dirty="0">
                  <a:latin typeface="宋体" panose="02010600030101010101" pitchFamily="2" charset="-122"/>
                  <a:ea typeface="宋体" panose="02010600030101010101" pitchFamily="2" charset="-122"/>
                </a:rPr>
                <a:t>阿兹米特株式会社</a:t>
              </a:r>
              <a:endParaRPr lang="ja-JP" altLang="en-US" sz="1600" b="1" kern="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706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  <a:headEnd type="triangle" w="lg" len="lg"/>
          <a:tailEnd type="none" w="med" len="med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3093</TotalTime>
  <Words>1452</Words>
  <Application>Microsoft Office PowerPoint</Application>
  <PresentationFormat>自定义</PresentationFormat>
  <Paragraphs>255</Paragraphs>
  <Slides>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4" baseType="lpstr">
      <vt:lpstr>Meiryo UI</vt:lpstr>
      <vt:lpstr>等线</vt:lpstr>
      <vt:lpstr>黑体</vt:lpstr>
      <vt:lpstr>宋体</vt:lpstr>
      <vt:lpstr>Abadi</vt:lpstr>
      <vt:lpstr>Arial</vt:lpstr>
      <vt:lpstr>Calibri</vt:lpstr>
      <vt:lpstr>Calibri Light</vt:lpstr>
      <vt:lpstr>Office テーマ</vt:lpstr>
      <vt:lpstr>换挡机构</vt:lpstr>
      <vt:lpstr>PowerPoint 演示文稿</vt:lpstr>
      <vt:lpstr>PowerPoint 演示文稿</vt:lpstr>
      <vt:lpstr>面向电动化新产品的开发</vt:lpstr>
      <vt:lpstr>氢气薄膜（氢气可视化膜）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スイソバン（水素可視化シート）</dc:title>
  <dc:creator>KANEKO YUJI/金子 有志</dc:creator>
  <cp:lastModifiedBy>deli chen</cp:lastModifiedBy>
  <cp:revision>154</cp:revision>
  <cp:lastPrinted>2022-04-08T04:48:11Z</cp:lastPrinted>
  <dcterms:created xsi:type="dcterms:W3CDTF">2022-03-21T06:47:08Z</dcterms:created>
  <dcterms:modified xsi:type="dcterms:W3CDTF">2022-08-18T03:08:19Z</dcterms:modified>
</cp:coreProperties>
</file>